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7"/>
  </p:notesMasterIdLst>
  <p:sldIdLst>
    <p:sldId id="256" r:id="rId2"/>
    <p:sldId id="257" r:id="rId3"/>
    <p:sldId id="258" r:id="rId4"/>
    <p:sldId id="260" r:id="rId5"/>
    <p:sldId id="261" r:id="rId6"/>
    <p:sldId id="262" r:id="rId7"/>
    <p:sldId id="374" r:id="rId8"/>
    <p:sldId id="265" r:id="rId9"/>
    <p:sldId id="266" r:id="rId10"/>
    <p:sldId id="267" r:id="rId11"/>
    <p:sldId id="268" r:id="rId12"/>
    <p:sldId id="386" r:id="rId13"/>
    <p:sldId id="387" r:id="rId14"/>
    <p:sldId id="388" r:id="rId15"/>
    <p:sldId id="390" r:id="rId16"/>
    <p:sldId id="269" r:id="rId17"/>
    <p:sldId id="264" r:id="rId18"/>
    <p:sldId id="373" r:id="rId19"/>
    <p:sldId id="270" r:id="rId20"/>
    <p:sldId id="271" r:id="rId21"/>
    <p:sldId id="272" r:id="rId22"/>
    <p:sldId id="273" r:id="rId23"/>
    <p:sldId id="275" r:id="rId24"/>
    <p:sldId id="276" r:id="rId25"/>
    <p:sldId id="274" r:id="rId26"/>
    <p:sldId id="277" r:id="rId27"/>
    <p:sldId id="391" r:id="rId28"/>
    <p:sldId id="392" r:id="rId29"/>
    <p:sldId id="393" r:id="rId30"/>
    <p:sldId id="394" r:id="rId31"/>
    <p:sldId id="395" r:id="rId32"/>
    <p:sldId id="396" r:id="rId33"/>
    <p:sldId id="397" r:id="rId34"/>
    <p:sldId id="398" r:id="rId35"/>
    <p:sldId id="399" r:id="rId36"/>
    <p:sldId id="400" r:id="rId37"/>
    <p:sldId id="278" r:id="rId38"/>
    <p:sldId id="279" r:id="rId39"/>
    <p:sldId id="281" r:id="rId40"/>
    <p:sldId id="283" r:id="rId41"/>
    <p:sldId id="300" r:id="rId42"/>
    <p:sldId id="401" r:id="rId43"/>
    <p:sldId id="286" r:id="rId44"/>
    <p:sldId id="301" r:id="rId45"/>
    <p:sldId id="302" r:id="rId46"/>
    <p:sldId id="289" r:id="rId47"/>
    <p:sldId id="290" r:id="rId48"/>
    <p:sldId id="291" r:id="rId49"/>
    <p:sldId id="292" r:id="rId50"/>
    <p:sldId id="293" r:id="rId51"/>
    <p:sldId id="294" r:id="rId52"/>
    <p:sldId id="295" r:id="rId53"/>
    <p:sldId id="296" r:id="rId54"/>
    <p:sldId id="297" r:id="rId55"/>
    <p:sldId id="299"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rie Pogorelc" initials="CP" lastIdx="1" clrIdx="0">
    <p:extLst>
      <p:ext uri="{19B8F6BF-5375-455C-9EA6-DF929625EA0E}">
        <p15:presenceInfo xmlns:p15="http://schemas.microsoft.com/office/powerpoint/2012/main" userId="S-1-5-21-3498805899-2376028649-36347137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81" autoAdjust="0"/>
  </p:normalViewPr>
  <p:slideViewPr>
    <p:cSldViewPr snapToGrid="0">
      <p:cViewPr varScale="1">
        <p:scale>
          <a:sx n="84" d="100"/>
          <a:sy n="84" d="100"/>
        </p:scale>
        <p:origin x="15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EA4CB-2D34-44D6-B207-A25F0C268681}" type="datetimeFigureOut">
              <a:rPr lang="en-US" smtClean="0"/>
              <a:t>2022-04-11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E5B47-C8D7-4411-A1AF-AC876BAE0FF9}" type="slidenum">
              <a:rPr lang="en-US" smtClean="0"/>
              <a:t>‹#›</a:t>
            </a:fld>
            <a:endParaRPr lang="en-US"/>
          </a:p>
        </p:txBody>
      </p:sp>
    </p:spTree>
    <p:extLst>
      <p:ext uri="{BB962C8B-B14F-4D97-AF65-F5344CB8AC3E}">
        <p14:creationId xmlns:p14="http://schemas.microsoft.com/office/powerpoint/2010/main" val="21886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ndParaRPr>
          </a:p>
        </p:txBody>
      </p:sp>
    </p:spTree>
    <p:extLst>
      <p:ext uri="{BB962C8B-B14F-4D97-AF65-F5344CB8AC3E}">
        <p14:creationId xmlns:p14="http://schemas.microsoft.com/office/powerpoint/2010/main" val="465550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682EC6-99FD-4C7B-9E4C-E742ECC46051}"/>
              </a:ext>
            </a:extLst>
          </p:cNvPr>
          <p:cNvSpPr>
            <a:spLocks noGrp="1" noChangeArrowheads="1"/>
          </p:cNvSpPr>
          <p:nvPr>
            <p:ph type="sldNum" sz="quarter" idx="5"/>
          </p:nvPr>
        </p:nvSpPr>
        <p:spPr>
          <a:ln/>
        </p:spPr>
        <p:txBody>
          <a:bodyPr/>
          <a:lstStyle/>
          <a:p>
            <a:fld id="{00817742-1050-4D2C-B388-380C8DFCD48A}" type="slidenum">
              <a:rPr lang="en-AU" altLang="en-US"/>
              <a:pPr/>
              <a:t>14</a:t>
            </a:fld>
            <a:endParaRPr lang="en-AU" altLang="en-US"/>
          </a:p>
        </p:txBody>
      </p:sp>
      <p:sp>
        <p:nvSpPr>
          <p:cNvPr id="262146" name="Rectangle 2">
            <a:extLst>
              <a:ext uri="{FF2B5EF4-FFF2-40B4-BE49-F238E27FC236}">
                <a16:creationId xmlns:a16="http://schemas.microsoft.com/office/drawing/2014/main" id="{965EF12F-A3FD-47DA-ADF8-765B7E534FCD}"/>
              </a:ext>
            </a:extLst>
          </p:cNvPr>
          <p:cNvSpPr>
            <a:spLocks noGrp="1" noRot="1" noChangeAspect="1" noChangeArrowheads="1" noTextEdit="1"/>
          </p:cNvSpPr>
          <p:nvPr>
            <p:ph type="sldImg"/>
          </p:nvPr>
        </p:nvSpPr>
        <p:spPr>
          <a:ln/>
        </p:spPr>
      </p:sp>
      <p:sp>
        <p:nvSpPr>
          <p:cNvPr id="262147" name="Rectangle 3">
            <a:extLst>
              <a:ext uri="{FF2B5EF4-FFF2-40B4-BE49-F238E27FC236}">
                <a16:creationId xmlns:a16="http://schemas.microsoft.com/office/drawing/2014/main" id="{F8C12538-7F08-4A75-9E42-5CDF66902A9C}"/>
              </a:ext>
            </a:extLst>
          </p:cNvPr>
          <p:cNvSpPr>
            <a:spLocks noGrp="1" noChangeArrowheads="1"/>
          </p:cNvSpPr>
          <p:nvPr>
            <p:ph type="body" idx="1"/>
          </p:nvPr>
        </p:nvSpPr>
        <p:spPr/>
        <p:txBody>
          <a:bodyPr/>
          <a:lstStyle/>
          <a:p>
            <a:r>
              <a:rPr lang="en-US" altLang="en-US">
                <a:latin typeface="Times New Roman" panose="02020603050405020304" pitchFamily="18" charset="0"/>
              </a:rPr>
              <a:t>Snort is an open source, highly configurable and portable host-based or network-based IDS. Snort is referred to as a lightweight IDS. Snort can perform real-time packet capture, protocol analysis, and content searching and matching. Snort can detect a variety of attacks and probes, based on a set of rules configured by a system administrator. A Snort implementation can be configured as a passive sensor, which monitors traffic but is not in the main transmission path of the traffic, or an inline sensor. </a:t>
            </a:r>
            <a:r>
              <a:rPr lang="en-US" altLang="en-US">
                <a:latin typeface="Times" panose="02020603050405020304" pitchFamily="18" charset="0"/>
              </a:rPr>
              <a:t>In the latter case, Snort can perform intrusion prevention as well as intrusion detection. </a:t>
            </a:r>
          </a:p>
          <a:p>
            <a:r>
              <a:rPr lang="en-US" altLang="en-US">
                <a:latin typeface="Times New Roman" panose="02020603050405020304" pitchFamily="18" charset="0"/>
              </a:rPr>
              <a:t>A Snort installation consists of four logical components, shown here in Figure 6.7:</a:t>
            </a:r>
          </a:p>
          <a:p>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rPr>
              <a:t>Packet Decoder:</a:t>
            </a:r>
            <a:r>
              <a:rPr lang="en-US" altLang="en-US">
                <a:latin typeface="Times New Roman" panose="02020603050405020304" pitchFamily="18" charset="0"/>
              </a:rPr>
              <a:t> efficiently processes each captured packet to identify and isolate protocol headers at the data link, network, transport, and application layers. </a:t>
            </a:r>
          </a:p>
          <a:p>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rPr>
              <a:t>Detection Engine:</a:t>
            </a:r>
            <a:r>
              <a:rPr lang="en-US" altLang="en-US">
                <a:latin typeface="Times New Roman" panose="02020603050405020304" pitchFamily="18" charset="0"/>
              </a:rPr>
              <a:t> does actual work of intrusion detection, analyzing each packet using rules defined for this configuration of Snort by the security administrator.</a:t>
            </a:r>
          </a:p>
          <a:p>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rPr>
              <a:t>Logger:</a:t>
            </a:r>
            <a:r>
              <a:rPr lang="en-US" altLang="en-US">
                <a:latin typeface="Times New Roman" panose="02020603050405020304" pitchFamily="18" charset="0"/>
              </a:rPr>
              <a:t> of each packet that matches a rule, if specified. The security administrator can then use the log file for later analysis.</a:t>
            </a:r>
          </a:p>
          <a:p>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rPr>
              <a:t>Alerter:</a:t>
            </a:r>
            <a:r>
              <a:rPr lang="en-US" altLang="en-US">
                <a:latin typeface="Times New Roman" panose="02020603050405020304" pitchFamily="18" charset="0"/>
              </a:rPr>
              <a:t> can be sent for each detected packet to a file,  a UNIX socket, or a database. </a:t>
            </a:r>
          </a:p>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ED15C38-8DBC-4530-A75A-81531F1E69AA}"/>
              </a:ext>
            </a:extLst>
          </p:cNvPr>
          <p:cNvSpPr>
            <a:spLocks noGrp="1" noChangeArrowheads="1"/>
          </p:cNvSpPr>
          <p:nvPr>
            <p:ph type="sldNum" sz="quarter" idx="5"/>
          </p:nvPr>
        </p:nvSpPr>
        <p:spPr>
          <a:ln/>
        </p:spPr>
        <p:txBody>
          <a:bodyPr/>
          <a:lstStyle/>
          <a:p>
            <a:fld id="{7971203F-E29A-417F-88F6-E03522D34174}" type="slidenum">
              <a:rPr lang="en-AU" altLang="en-US"/>
              <a:pPr/>
              <a:t>15</a:t>
            </a:fld>
            <a:endParaRPr lang="en-AU" altLang="en-US"/>
          </a:p>
        </p:txBody>
      </p:sp>
      <p:sp>
        <p:nvSpPr>
          <p:cNvPr id="264194" name="Rectangle 2">
            <a:extLst>
              <a:ext uri="{FF2B5EF4-FFF2-40B4-BE49-F238E27FC236}">
                <a16:creationId xmlns:a16="http://schemas.microsoft.com/office/drawing/2014/main" id="{58BC0140-563F-4A64-948C-F416D0DA6DE1}"/>
              </a:ext>
            </a:extLst>
          </p:cNvPr>
          <p:cNvSpPr>
            <a:spLocks noGrp="1" noRot="1" noChangeAspect="1" noChangeArrowheads="1" noTextEdit="1"/>
          </p:cNvSpPr>
          <p:nvPr>
            <p:ph type="sldImg"/>
          </p:nvPr>
        </p:nvSpPr>
        <p:spPr>
          <a:ln/>
        </p:spPr>
      </p:sp>
      <p:sp>
        <p:nvSpPr>
          <p:cNvPr id="264195" name="Rectangle 3">
            <a:extLst>
              <a:ext uri="{FF2B5EF4-FFF2-40B4-BE49-F238E27FC236}">
                <a16:creationId xmlns:a16="http://schemas.microsoft.com/office/drawing/2014/main" id="{D40CA39E-D4F3-4803-9B43-4081CC654A0A}"/>
              </a:ext>
            </a:extLst>
          </p:cNvPr>
          <p:cNvSpPr>
            <a:spLocks noGrp="1" noChangeArrowheads="1"/>
          </p:cNvSpPr>
          <p:nvPr>
            <p:ph type="body" idx="1"/>
          </p:nvPr>
        </p:nvSpPr>
        <p:spPr/>
        <p:txBody>
          <a:bodyPr/>
          <a:lstStyle/>
          <a:p>
            <a:r>
              <a:rPr lang="en-US" altLang="en-US">
                <a:latin typeface="Times New Roman" panose="02020603050405020304" pitchFamily="18" charset="0"/>
              </a:rPr>
              <a:t>Snort uses a simple, flexible rule definition language that generates the rules used by the detection engine. Although the rules are simple and straightforward to write, they are powerful enough to detect a wide variety of hostile or suspicious traffic. Each rule consists of a fixed header and zero or more options. The header includes:</a:t>
            </a:r>
          </a:p>
          <a:p>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rPr>
              <a:t>Action:</a:t>
            </a:r>
            <a:r>
              <a:rPr lang="en-US" altLang="en-US">
                <a:latin typeface="Times New Roman" panose="02020603050405020304" pitchFamily="18" charset="0"/>
              </a:rPr>
              <a:t> tells Snort what to do when it finds a packet that matches the rule criteria (alert, log, pass, activate, dynamic, drop, reject, sdrop) </a:t>
            </a:r>
          </a:p>
          <a:p>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rPr>
              <a:t>Protocol:</a:t>
            </a:r>
            <a:r>
              <a:rPr lang="en-US" altLang="en-US">
                <a:latin typeface="Times New Roman" panose="02020603050405020304" pitchFamily="18" charset="0"/>
              </a:rPr>
              <a:t> if packet protocol matches this field then analysis proceeds</a:t>
            </a:r>
          </a:p>
          <a:p>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rPr>
              <a:t>Source IP address:</a:t>
            </a:r>
            <a:r>
              <a:rPr lang="en-US" altLang="en-US">
                <a:latin typeface="Times New Roman" panose="02020603050405020304" pitchFamily="18" charset="0"/>
              </a:rPr>
              <a:t> source of packet</a:t>
            </a:r>
          </a:p>
          <a:p>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rPr>
              <a:t>Source port:</a:t>
            </a:r>
            <a:r>
              <a:rPr lang="en-US" altLang="en-US">
                <a:latin typeface="Times New Roman" panose="02020603050405020304" pitchFamily="18" charset="0"/>
              </a:rPr>
              <a:t> for the specified protocol (e.g.,a TCP port).</a:t>
            </a:r>
          </a:p>
          <a:p>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rPr>
              <a:t>Direction:</a:t>
            </a:r>
            <a:r>
              <a:rPr lang="en-US" altLang="en-US">
                <a:latin typeface="Times New Roman" panose="02020603050405020304" pitchFamily="18" charset="0"/>
              </a:rPr>
              <a:t> unidirectional (-&gt;) or bidirectional (&lt;-&gt;). </a:t>
            </a:r>
          </a:p>
          <a:p>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rPr>
              <a:t>Destination IP address:</a:t>
            </a:r>
            <a:r>
              <a:rPr lang="en-US" altLang="en-US">
                <a:latin typeface="Times New Roman" panose="02020603050405020304" pitchFamily="18" charset="0"/>
              </a:rPr>
              <a:t> destination of packet.</a:t>
            </a:r>
          </a:p>
          <a:p>
            <a:r>
              <a:rPr lang="en-US" altLang="en-US">
                <a:latin typeface="Times New Roman" panose="02020603050405020304" pitchFamily="18" charset="0"/>
                <a:cs typeface="Times New Roman" panose="02020603050405020304" pitchFamily="18" charset="0"/>
              </a:rPr>
              <a:t>• </a:t>
            </a:r>
            <a:r>
              <a:rPr lang="en-US" altLang="en-US" b="1">
                <a:latin typeface="Times New Roman" panose="02020603050405020304" pitchFamily="18" charset="0"/>
              </a:rPr>
              <a:t>Destination port</a:t>
            </a:r>
            <a:endParaRPr lang="en-US" altLang="en-US">
              <a:latin typeface="Times New Roman" panose="02020603050405020304" pitchFamily="18" charset="0"/>
            </a:endParaRPr>
          </a:p>
          <a:p>
            <a:r>
              <a:rPr lang="en-US" altLang="en-US">
                <a:latin typeface="Times New Roman" panose="02020603050405020304" pitchFamily="18" charset="0"/>
              </a:rPr>
              <a:t>Following the rule header may be one or more rule options. Each option consists of an option keyword, which defines the option; followed by arguments, which specify the details of the option. Table 6.5 in the text gives examples of options in each category.</a:t>
            </a:r>
          </a:p>
          <a:p>
            <a:r>
              <a:rPr lang="en-US" altLang="en-US">
                <a:latin typeface="Times New Roman" panose="02020603050405020304" pitchFamily="18" charset="0"/>
              </a:rPr>
              <a:t>The example shown of a Snort rule checks detects a type of attack at the TCP level known as a SYN-FIN attack. It has specified source and destination networks, and checks if the SYN and the FIN bits are set, ignoring reserved bit 1 and reserved bit 2 in the flags octet. The reference option refers to an external definition of this attack, which is of type attempted-recon.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ndParaRPr>
          </a:p>
        </p:txBody>
      </p:sp>
    </p:spTree>
    <p:extLst>
      <p:ext uri="{BB962C8B-B14F-4D97-AF65-F5344CB8AC3E}">
        <p14:creationId xmlns:p14="http://schemas.microsoft.com/office/powerpoint/2010/main" val="847196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D47CA82-3C18-4DE3-803B-D463205E5CE1}"/>
              </a:ext>
            </a:extLst>
          </p:cNvPr>
          <p:cNvSpPr>
            <a:spLocks noGrp="1" noChangeArrowheads="1"/>
          </p:cNvSpPr>
          <p:nvPr>
            <p:ph type="sldNum" sz="quarter" idx="5"/>
          </p:nvPr>
        </p:nvSpPr>
        <p:spPr>
          <a:ln/>
        </p:spPr>
        <p:txBody>
          <a:bodyPr/>
          <a:lstStyle/>
          <a:p>
            <a:fld id="{A44B09DE-311C-4895-BACE-AC586B25988C}" type="slidenum">
              <a:rPr lang="en-AU" altLang="en-US"/>
              <a:pPr/>
              <a:t>18</a:t>
            </a:fld>
            <a:endParaRPr lang="en-AU" altLang="en-US"/>
          </a:p>
        </p:txBody>
      </p:sp>
      <p:sp>
        <p:nvSpPr>
          <p:cNvPr id="230402" name="Rectangle 2">
            <a:extLst>
              <a:ext uri="{FF2B5EF4-FFF2-40B4-BE49-F238E27FC236}">
                <a16:creationId xmlns:a16="http://schemas.microsoft.com/office/drawing/2014/main" id="{461968F6-69B5-4279-8DF8-123A95E967EC}"/>
              </a:ext>
            </a:extLst>
          </p:cNvPr>
          <p:cNvSpPr>
            <a:spLocks noGrp="1" noRot="1" noChangeAspect="1" noChangeArrowheads="1" noTextEdit="1"/>
          </p:cNvSpPr>
          <p:nvPr>
            <p:ph type="sldImg"/>
          </p:nvPr>
        </p:nvSpPr>
        <p:spPr>
          <a:ln/>
        </p:spPr>
      </p:sp>
      <p:sp>
        <p:nvSpPr>
          <p:cNvPr id="230403" name="Rectangle 3">
            <a:extLst>
              <a:ext uri="{FF2B5EF4-FFF2-40B4-BE49-F238E27FC236}">
                <a16:creationId xmlns:a16="http://schemas.microsoft.com/office/drawing/2014/main" id="{47E9A44C-60FB-4B82-B5D4-9D532EC36DA9}"/>
              </a:ext>
            </a:extLst>
          </p:cNvPr>
          <p:cNvSpPr>
            <a:spLocks noGrp="1" noChangeArrowheads="1"/>
          </p:cNvSpPr>
          <p:nvPr>
            <p:ph type="body" idx="1"/>
          </p:nvPr>
        </p:nvSpPr>
        <p:spPr/>
        <p:txBody>
          <a:bodyPr/>
          <a:lstStyle/>
          <a:p>
            <a:r>
              <a:rPr lang="en-US" altLang="en-US">
                <a:latin typeface="Times New Roman" panose="02020603050405020304" pitchFamily="18" charset="0"/>
              </a:rPr>
              <a:t>Intrusion detection is based on the assumption that the behavior of the intruder differs from that of a legitimate user in ways that can be quantified. Of course, we cannot expect that there will be a crisp, exact distinction between an attack by an intruder and the normal use of resources by an authorized user. Rather, we must expect that there will be some overlap, as shown by Figure 6.1. Patterns of legitimate user behavior can be established by observing past history, and significant deviation from such patterns can possibly be detected. Although the typical behavior of an intruder differs from the typical behavior of an authorized user, there is an overlap in these behaviors. Thus, a loose interpretation of intruder behavior, which will catch more intruders, will also lead to a number of </a:t>
            </a:r>
            <a:r>
              <a:rPr lang="en-US" altLang="en-US" b="1">
                <a:latin typeface="Times New Roman" panose="02020603050405020304" pitchFamily="18" charset="0"/>
              </a:rPr>
              <a:t>false positives</a:t>
            </a:r>
            <a:r>
              <a:rPr lang="en-US" altLang="en-US">
                <a:latin typeface="Times New Roman" panose="02020603050405020304" pitchFamily="18" charset="0"/>
              </a:rPr>
              <a:t>, or authorized users identified as intruders. On the other hand, an attempt to limit false positives by a tight interpretation of intruder behavior will lead to an increase in </a:t>
            </a:r>
            <a:r>
              <a:rPr lang="en-US" altLang="en-US" b="1">
                <a:latin typeface="Times New Roman" panose="02020603050405020304" pitchFamily="18" charset="0"/>
              </a:rPr>
              <a:t>false negatives</a:t>
            </a:r>
            <a:r>
              <a:rPr lang="en-US" altLang="en-US">
                <a:latin typeface="Times New Roman" panose="02020603050405020304" pitchFamily="18" charset="0"/>
              </a:rPr>
              <a:t>, or intruders not identified as intruders. Thus, there is an element of compromise and art in the practice of intrusion detection.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7E5B47-C8D7-4411-A1AF-AC876BAE0FF9}" type="slidenum">
              <a:rPr lang="en-US" smtClean="0"/>
              <a:t>19</a:t>
            </a:fld>
            <a:endParaRPr lang="en-US"/>
          </a:p>
        </p:txBody>
      </p:sp>
    </p:spTree>
    <p:extLst>
      <p:ext uri="{BB962C8B-B14F-4D97-AF65-F5344CB8AC3E}">
        <p14:creationId xmlns:p14="http://schemas.microsoft.com/office/powerpoint/2010/main" val="2831821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30163" y="241300"/>
            <a:ext cx="6964363" cy="3917950"/>
          </a:xfrm>
          <a:ln/>
        </p:spPr>
      </p:sp>
      <p:sp>
        <p:nvSpPr>
          <p:cNvPr id="108547" name="Rectangle 3"/>
          <p:cNvSpPr>
            <a:spLocks noGrp="1" noChangeArrowheads="1"/>
          </p:cNvSpPr>
          <p:nvPr>
            <p:ph type="body" idx="1"/>
          </p:nvPr>
        </p:nvSpPr>
        <p:spPr>
          <a:xfrm>
            <a:off x="396875" y="4300538"/>
            <a:ext cx="5976938"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89857" tIns="44930" rIns="89857" bIns="44930"/>
          <a:lstStyle/>
          <a:p>
            <a:endParaRPr lang="de-DE" altLang="en-US">
              <a:latin typeface="Times New Roman" charset="0"/>
            </a:endParaRPr>
          </a:p>
        </p:txBody>
      </p:sp>
    </p:spTree>
    <p:extLst>
      <p:ext uri="{BB962C8B-B14F-4D97-AF65-F5344CB8AC3E}">
        <p14:creationId xmlns:p14="http://schemas.microsoft.com/office/powerpoint/2010/main" val="284122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next slides will go through these steps in detail.</a:t>
            </a:r>
          </a:p>
          <a:p>
            <a:endParaRPr lang="en-US" altLang="en-US">
              <a:latin typeface="Arial" panose="020B0604020202020204" pitchFamily="34" charset="0"/>
            </a:endParaRPr>
          </a:p>
          <a:p>
            <a:r>
              <a:rPr lang="en-US" altLang="en-US">
                <a:latin typeface="Arial" panose="020B0604020202020204" pitchFamily="34" charset="0"/>
              </a:rPr>
              <a:t>Source:  </a:t>
            </a:r>
            <a:r>
              <a:rPr lang="en-US" altLang="en-US" i="1">
                <a:latin typeface="Arial" panose="020B0604020202020204" pitchFamily="34" charset="0"/>
              </a:rPr>
              <a:t>CISM® Review Manual 2009</a:t>
            </a:r>
            <a:r>
              <a:rPr lang="en-US" altLang="en-US">
                <a:latin typeface="Arial" panose="020B0604020202020204" pitchFamily="34" charset="0"/>
              </a:rPr>
              <a:t>, © 2008, ISACA. All rights reserved. Used by permission.</a:t>
            </a: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B0F874E-9961-4A68-AB56-22B12DD1CD57}" type="slidenum">
              <a:rPr lang="en-US" altLang="en-US"/>
              <a:pPr/>
              <a:t>39</a:t>
            </a:fld>
            <a:endParaRPr lang="en-US" altLang="en-US"/>
          </a:p>
        </p:txBody>
      </p:sp>
    </p:spTree>
    <p:extLst>
      <p:ext uri="{BB962C8B-B14F-4D97-AF65-F5344CB8AC3E}">
        <p14:creationId xmlns:p14="http://schemas.microsoft.com/office/powerpoint/2010/main" val="3162429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EBCDA2-9183-4840-BAB0-CFF3FA3E2499}" type="slidenum">
              <a:rPr lang="en-US" altLang="en-US"/>
              <a:pPr/>
              <a:t>40</a:t>
            </a:fld>
            <a:endParaRPr lang="en-US" alt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 business impact assessment (BIA) should be conducted by each business process (department, whatever) to determine how an incident will affect it and what steps should be taken to mitigate or respond to it.  This is part of risk management as well as incident response.</a:t>
            </a:r>
          </a:p>
          <a:p>
            <a:pPr eaLnBrk="1" hangingPunct="1"/>
            <a:r>
              <a:rPr lang="en-US" altLang="en-US">
                <a:latin typeface="Arial" panose="020B0604020202020204" pitchFamily="34" charset="0"/>
              </a:rPr>
              <a:t>        The incident response plan (IRP) is the document that contains procedures to follow in case of an emergency (see slide 11).  It should be usable by someone who wasn’t involved in its creation, and needs to be accessible in unusual circumstances – if the only copy is in your desk drawer when a fire guts your office building, then you’re doing it wrong.</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Bullet 3, 4: meet with government emergency management (law enforcement, etc) to learn what they are capable of and how they prefer to operate.</a:t>
            </a: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44514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EBCDA2-9183-4840-BAB0-CFF3FA3E2499}" type="slidenum">
              <a:rPr lang="en-US" altLang="en-US"/>
              <a:pPr/>
              <a:t>41</a:t>
            </a:fld>
            <a:endParaRPr lang="en-US" alt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 business impact assessment (BIA) should be conducted by each business process (department, whatever) to determine how an incident will affect it and what steps should be taken to mitigate or respond to it.  This is part of risk management as well as incident response.</a:t>
            </a:r>
          </a:p>
          <a:p>
            <a:pPr eaLnBrk="1" hangingPunct="1"/>
            <a:r>
              <a:rPr lang="en-US" altLang="en-US">
                <a:latin typeface="Arial" panose="020B0604020202020204" pitchFamily="34" charset="0"/>
              </a:rPr>
              <a:t>        The incident response plan (IRP) is the document that contains procedures to follow in case of an emergency (see slide 11).  It should be usable by someone who wasn’t involved in its creation, and needs to be accessible in unusual circumstances – if the only copy is in your desk drawer when a fire guts your office building, then you’re doing it wrong.</a:t>
            </a:r>
          </a:p>
          <a:p>
            <a:pPr eaLnBrk="1" hangingPunct="1"/>
            <a:endParaRPr lang="en-US" altLang="en-US">
              <a:latin typeface="Arial" panose="020B0604020202020204" pitchFamily="34" charset="0"/>
            </a:endParaRPr>
          </a:p>
          <a:p>
            <a:pPr eaLnBrk="1" hangingPunct="1"/>
            <a:r>
              <a:rPr lang="en-US" altLang="en-US">
                <a:latin typeface="Arial" panose="020B0604020202020204" pitchFamily="34" charset="0"/>
              </a:rPr>
              <a:t>Bullet 3, 4: meet with government emergency management (law enforcement, etc) to learn what they are capable of and how they prefer to operate.</a:t>
            </a:r>
          </a:p>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27387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You can’t determine if an incident has occurred unless there are detection techniques.  It makes sense that there is a detection technique and/or metric for each risk of concern.  The above tools do not need to be implemented, depending on the decision of risk assessment.  However, they are useful tools for detecting incidents.</a:t>
            </a:r>
          </a:p>
        </p:txBody>
      </p:sp>
    </p:spTree>
    <p:extLst>
      <p:ext uri="{BB962C8B-B14F-4D97-AF65-F5344CB8AC3E}">
        <p14:creationId xmlns:p14="http://schemas.microsoft.com/office/powerpoint/2010/main" val="404239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ndParaRPr>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fld id="{6B638CEB-8941-EA4C-ACBE-C9E97292D9BE}" type="slidenum">
              <a:rPr lang="en-US" altLang="en-US" sz="1200"/>
              <a:pPr/>
              <a:t>3</a:t>
            </a:fld>
            <a:endParaRPr lang="en-US" altLang="en-US" sz="1200"/>
          </a:p>
        </p:txBody>
      </p:sp>
    </p:spTree>
    <p:extLst>
      <p:ext uri="{BB962C8B-B14F-4D97-AF65-F5344CB8AC3E}">
        <p14:creationId xmlns:p14="http://schemas.microsoft.com/office/powerpoint/2010/main" val="1293460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You may remember from MASH (TV show and movie) that Triage is about stopping bleeding and prioritizing injuries to maximize the probability of survival.  Same thing here: determining what is wrong and taking the correct first actions until the bleeding stops and the experts are ready to take over.</a:t>
            </a:r>
          </a:p>
          <a:p>
            <a:endParaRPr lang="en-US" altLang="en-US">
              <a:latin typeface="Arial" panose="020B0604020202020204" pitchFamily="34" charset="0"/>
            </a:endParaRPr>
          </a:p>
          <a:p>
            <a:r>
              <a:rPr lang="en-US" altLang="en-US">
                <a:latin typeface="Arial" panose="020B0604020202020204" pitchFamily="34" charset="0"/>
              </a:rPr>
              <a:t>How to declare a disaster involves more than communication; it also means when to declare a disaster, as opposed to some lesser incident.  You want your response to be proportional to the scale of the incident .  If you overreact (shutting down the entire network over one unauthorized entry) you’ll waste a lot of time and money.  If you underreact, the incident may become a lot worse than it already is.</a:t>
            </a:r>
          </a:p>
          <a:p>
            <a:endParaRPr lang="en-US" altLang="en-US">
              <a:latin typeface="Arial" panose="020B060402020202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734FBF-3C9D-4D09-AA25-47B70EEB1936}" type="slidenum">
              <a:rPr lang="en-US" altLang="en-US"/>
              <a:pPr/>
              <a:t>46</a:t>
            </a:fld>
            <a:endParaRPr lang="en-US" altLang="en-US"/>
          </a:p>
        </p:txBody>
      </p:sp>
    </p:spTree>
    <p:extLst>
      <p:ext uri="{BB962C8B-B14F-4D97-AF65-F5344CB8AC3E}">
        <p14:creationId xmlns:p14="http://schemas.microsoft.com/office/powerpoint/2010/main" val="2958795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Triage happens at a hospital:  When you come in you are asked questions to determine how long you can wait to see a doctor.  (You get prioritized compared to the other emergency patients.)  They may bandage you to stop any bleeding, but think military war zone: a full operation is not done.</a:t>
            </a:r>
          </a:p>
        </p:txBody>
      </p:sp>
    </p:spTree>
    <p:extLst>
      <p:ext uri="{BB962C8B-B14F-4D97-AF65-F5344CB8AC3E}">
        <p14:creationId xmlns:p14="http://schemas.microsoft.com/office/powerpoint/2010/main" val="165963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Chain of Custody will be necessary if anything will go to court.  Need to be concerned with this right from the start, if a concern.</a:t>
            </a:r>
          </a:p>
          <a:p>
            <a:r>
              <a:rPr lang="en-US" altLang="en-US">
                <a:latin typeface="Arial" panose="020B0604020202020204" pitchFamily="34" charset="0"/>
              </a:rPr>
              <a:t>Chain of Custody requires that a witness be present for all actions taken, that a qualified ‘expert’ does the incident response and forensic work (or the work accomplished stands up in court as professional), that the original disk is not modified, and that the whereabouts of the disk is always secure from the point of the incident on – locked, limited key access, witnessed, etc.</a:t>
            </a: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BB9FFEA-3E77-414C-AFA4-56ACFDCE331E}" type="slidenum">
              <a:rPr lang="en-US" altLang="en-US"/>
              <a:pPr/>
              <a:t>48</a:t>
            </a:fld>
            <a:endParaRPr lang="en-US" altLang="en-US"/>
          </a:p>
        </p:txBody>
      </p:sp>
    </p:spTree>
    <p:extLst>
      <p:ext uri="{BB962C8B-B14F-4D97-AF65-F5344CB8AC3E}">
        <p14:creationId xmlns:p14="http://schemas.microsoft.com/office/powerpoint/2010/main" val="9650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Employees who are not directly involved in incident response still need to know their roles, even if its just to get out of the way and let the IRT work.  </a:t>
            </a:r>
          </a:p>
          <a:p>
            <a:r>
              <a:rPr lang="en-US" altLang="en-US">
                <a:latin typeface="Arial" panose="020B0604020202020204" pitchFamily="34" charset="0"/>
              </a:rPr>
              <a:t>The proper actions are defined in the Incident Response plan, which should always be followed.  For example, no one should be talking to the news accept public relations or top management.</a:t>
            </a:r>
          </a:p>
          <a:p>
            <a:endParaRPr lang="en-US" altLang="en-US">
              <a:latin typeface="Arial" panose="020B0604020202020204" pitchFamily="34" charset="0"/>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FA9BE4-346B-4797-B8DC-20CD5CFB01F0}" type="slidenum">
              <a:rPr lang="en-US" altLang="en-US"/>
              <a:pPr/>
              <a:t>49</a:t>
            </a:fld>
            <a:endParaRPr lang="en-US" altLang="en-US"/>
          </a:p>
        </p:txBody>
      </p:sp>
    </p:spTree>
    <p:extLst>
      <p:ext uri="{BB962C8B-B14F-4D97-AF65-F5344CB8AC3E}">
        <p14:creationId xmlns:p14="http://schemas.microsoft.com/office/powerpoint/2010/main" val="59539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Issues may affect IT, management, and even legal, depending on the incident.</a:t>
            </a:r>
          </a:p>
        </p:txBody>
      </p:sp>
    </p:spTree>
    <p:extLst>
      <p:ext uri="{BB962C8B-B14F-4D97-AF65-F5344CB8AC3E}">
        <p14:creationId xmlns:p14="http://schemas.microsoft.com/office/powerpoint/2010/main" val="1528980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Forensics can be a useful tool here.</a:t>
            </a:r>
          </a:p>
          <a:p>
            <a:r>
              <a:rPr lang="en-US" altLang="en-US">
                <a:latin typeface="Arial" panose="020B0604020202020204" pitchFamily="34" charset="0"/>
              </a:rPr>
              <a:t>Rebuilding may be necessary is someone attacked your computer – and entered as admin in particular.  While some of the malware may be detected, it is possible that backdoors and rootkit parts may not be detected – including replaced OS software or new login/passwords added.  So you may know part of what the attacker did, but not all.  It would be best to rebuild the entire system, when in doubt, if security is a concern.</a:t>
            </a:r>
          </a:p>
        </p:txBody>
      </p:sp>
    </p:spTree>
    <p:extLst>
      <p:ext uri="{BB962C8B-B14F-4D97-AF65-F5344CB8AC3E}">
        <p14:creationId xmlns:p14="http://schemas.microsoft.com/office/powerpoint/2010/main" val="2219064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Here it is time to determine the root of the problem and its effects.</a:t>
            </a:r>
          </a:p>
        </p:txBody>
      </p:sp>
    </p:spTree>
    <p:extLst>
      <p:ext uri="{BB962C8B-B14F-4D97-AF65-F5344CB8AC3E}">
        <p14:creationId xmlns:p14="http://schemas.microsoft.com/office/powerpoint/2010/main" val="1889373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This slide refers mainly to the incident process itself and how to make it better for the next time.  However it is also a good time to review preventative measures.  Were they adequate (given that they failed) and was the cost of the incident high enough to justify spending more resources in order to avoid another?</a:t>
            </a: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7738A00-7B92-4A2A-B3C5-0EDF2C3008EF}" type="slidenum">
              <a:rPr lang="en-US" altLang="en-US"/>
              <a:pPr/>
              <a:t>55</a:t>
            </a:fld>
            <a:endParaRPr lang="en-US" altLang="en-US"/>
          </a:p>
        </p:txBody>
      </p:sp>
    </p:spTree>
    <p:extLst>
      <p:ext uri="{BB962C8B-B14F-4D97-AF65-F5344CB8AC3E}">
        <p14:creationId xmlns:p14="http://schemas.microsoft.com/office/powerpoint/2010/main" val="1451644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05F649E-94C6-45E0-AB0A-DD713D207305}"/>
              </a:ext>
            </a:extLst>
          </p:cNvPr>
          <p:cNvSpPr>
            <a:spLocks noGrp="1" noChangeArrowheads="1"/>
          </p:cNvSpPr>
          <p:nvPr>
            <p:ph type="sldNum" sz="quarter" idx="5"/>
          </p:nvPr>
        </p:nvSpPr>
        <p:spPr>
          <a:ln/>
        </p:spPr>
        <p:txBody>
          <a:bodyPr/>
          <a:lstStyle/>
          <a:p>
            <a:fld id="{55FC9F84-4FEF-4B14-807A-EC8583B272AF}" type="slidenum">
              <a:rPr lang="en-AU" altLang="en-US"/>
              <a:pPr/>
              <a:t>7</a:t>
            </a:fld>
            <a:endParaRPr lang="en-AU" altLang="en-US"/>
          </a:p>
        </p:txBody>
      </p:sp>
      <p:sp>
        <p:nvSpPr>
          <p:cNvPr id="232450" name="Rectangle 2">
            <a:extLst>
              <a:ext uri="{FF2B5EF4-FFF2-40B4-BE49-F238E27FC236}">
                <a16:creationId xmlns:a16="http://schemas.microsoft.com/office/drawing/2014/main" id="{142FA4C5-2163-4D0C-9C7D-C1291E22478A}"/>
              </a:ext>
            </a:extLst>
          </p:cNvPr>
          <p:cNvSpPr>
            <a:spLocks noGrp="1" noRot="1" noChangeAspect="1" noChangeArrowheads="1" noTextEdit="1"/>
          </p:cNvSpPr>
          <p:nvPr>
            <p:ph type="sldImg"/>
          </p:nvPr>
        </p:nvSpPr>
        <p:spPr>
          <a:ln/>
        </p:spPr>
      </p:sp>
      <p:sp>
        <p:nvSpPr>
          <p:cNvPr id="232451" name="Rectangle 3">
            <a:extLst>
              <a:ext uri="{FF2B5EF4-FFF2-40B4-BE49-F238E27FC236}">
                <a16:creationId xmlns:a16="http://schemas.microsoft.com/office/drawing/2014/main" id="{2CC0AF33-608C-43EF-9443-CB47000CD246}"/>
              </a:ext>
            </a:extLst>
          </p:cNvPr>
          <p:cNvSpPr>
            <a:spLocks noGrp="1" noChangeArrowheads="1"/>
          </p:cNvSpPr>
          <p:nvPr>
            <p:ph type="body" idx="1"/>
          </p:nvPr>
        </p:nvSpPr>
        <p:spPr/>
        <p:txBody>
          <a:bodyPr/>
          <a:lstStyle/>
          <a:p>
            <a:r>
              <a:rPr lang="en-US" altLang="en-US">
                <a:latin typeface="Times New Roman" panose="02020603050405020304" pitchFamily="18" charset="0"/>
              </a:rPr>
              <a:t>[BALU98] lists the following as desirable for an IDS. It must:</a:t>
            </a:r>
          </a:p>
          <a:p>
            <a:r>
              <a:rPr lang="en-US"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rPr>
              <a:t>run continually with minimal human supervision.</a:t>
            </a:r>
          </a:p>
          <a:p>
            <a:r>
              <a:rPr lang="en-US"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rPr>
              <a:t>be fault tolerant in the sense that it must be able to recover from system crashes and reinitializations.</a:t>
            </a:r>
          </a:p>
          <a:p>
            <a:r>
              <a:rPr lang="en-US"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rPr>
              <a:t>resist subversion. The IDS must be able to monitor itself and detect if it has been modified by an attacker.</a:t>
            </a:r>
          </a:p>
          <a:p>
            <a:r>
              <a:rPr lang="en-US"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rPr>
              <a:t>impose a minimal overhead on the system where it is running.</a:t>
            </a:r>
          </a:p>
          <a:p>
            <a:r>
              <a:rPr lang="en-US"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rPr>
              <a:t>be able to be configured according to the security policies of the system that is being monitored.</a:t>
            </a:r>
          </a:p>
          <a:p>
            <a:r>
              <a:rPr lang="en-US"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rPr>
              <a:t>be able to adapt to changes in system and user behavior over time.</a:t>
            </a:r>
          </a:p>
          <a:p>
            <a:r>
              <a:rPr lang="en-US"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rPr>
              <a:t>be able to scale to monitor a large number of hosts.</a:t>
            </a:r>
          </a:p>
          <a:p>
            <a:r>
              <a:rPr lang="en-US"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rPr>
              <a:t>provide graceful degradation of service in the sense that if some components of the IDS stop working for any reason, the rest of them should be affected as little as possible.</a:t>
            </a:r>
          </a:p>
          <a:p>
            <a:r>
              <a:rPr lang="en-US" altLang="en-US">
                <a:latin typeface="Times New Roman" panose="02020603050405020304" pitchFamily="18" charset="0"/>
                <a:cs typeface="Times New Roman" panose="02020603050405020304" pitchFamily="18" charset="0"/>
              </a:rPr>
              <a:t>• </a:t>
            </a:r>
            <a:r>
              <a:rPr lang="en-US" altLang="en-US">
                <a:latin typeface="Times New Roman" panose="02020603050405020304" pitchFamily="18" charset="0"/>
              </a:rPr>
              <a:t>allow dynamic reconfiguration; that is, the ability to reconfigure the IDS without having to restart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ndParaRP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fld id="{2A40A1C5-3296-5F43-8925-DB993E8C723C}" type="slidenum">
              <a:rPr lang="en-US" altLang="en-US" sz="1200"/>
              <a:pPr/>
              <a:t>8</a:t>
            </a:fld>
            <a:endParaRPr lang="en-US" altLang="en-US" sz="1200"/>
          </a:p>
        </p:txBody>
      </p:sp>
    </p:spTree>
    <p:extLst>
      <p:ext uri="{BB962C8B-B14F-4D97-AF65-F5344CB8AC3E}">
        <p14:creationId xmlns:p14="http://schemas.microsoft.com/office/powerpoint/2010/main" val="1953548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fld id="{5001387C-47CB-4B46-9FE1-9110236972D6}" type="slidenum">
              <a:rPr lang="en-US" altLang="en-US" sz="1200"/>
              <a:pPr/>
              <a:t>9</a:t>
            </a:fld>
            <a:endParaRPr lang="en-US" altLang="en-US" sz="1200"/>
          </a:p>
        </p:txBody>
      </p:sp>
    </p:spTree>
    <p:extLst>
      <p:ext uri="{BB962C8B-B14F-4D97-AF65-F5344CB8AC3E}">
        <p14:creationId xmlns:p14="http://schemas.microsoft.com/office/powerpoint/2010/main" val="232787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3429000" y="2400300"/>
            <a:ext cx="0" cy="0"/>
          </a:xfrm>
          <a:ln/>
        </p:spPr>
      </p:sp>
      <p:sp>
        <p:nvSpPr>
          <p:cNvPr id="93187" name="Rectangle 3"/>
          <p:cNvSpPr>
            <a:spLocks noGrp="1" noChangeArrowheads="1"/>
          </p:cNvSpPr>
          <p:nvPr>
            <p:ph type="body" idx="1"/>
          </p:nvPr>
        </p:nvSpPr>
        <p:spPr>
          <a:xfrm>
            <a:off x="914400" y="6257925"/>
            <a:ext cx="1560513" cy="2841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1359" tIns="45680" rIns="91359" bIns="45680"/>
          <a:lstStyle/>
          <a:p>
            <a:pPr>
              <a:lnSpc>
                <a:spcPct val="70000"/>
              </a:lnSpc>
            </a:pPr>
            <a:endParaRPr lang="en-US" altLang="en-US" sz="700">
              <a:latin typeface="Times New Roman" charset="0"/>
            </a:endParaRPr>
          </a:p>
        </p:txBody>
      </p:sp>
    </p:spTree>
    <p:extLst>
      <p:ext uri="{BB962C8B-B14F-4D97-AF65-F5344CB8AC3E}">
        <p14:creationId xmlns:p14="http://schemas.microsoft.com/office/powerpoint/2010/main" val="289404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30163" y="241300"/>
            <a:ext cx="6964363" cy="3917950"/>
          </a:xfrm>
          <a:ln/>
        </p:spPr>
      </p:sp>
      <p:sp>
        <p:nvSpPr>
          <p:cNvPr id="102403" name="Rectangle 3"/>
          <p:cNvSpPr>
            <a:spLocks noGrp="1" noChangeArrowheads="1"/>
          </p:cNvSpPr>
          <p:nvPr>
            <p:ph type="body" idx="1"/>
          </p:nvPr>
        </p:nvSpPr>
        <p:spPr>
          <a:xfrm>
            <a:off x="396875" y="4300538"/>
            <a:ext cx="5976938"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89857" tIns="44930" rIns="89857" bIns="44930"/>
          <a:lstStyle/>
          <a:p>
            <a:endParaRPr lang="de-DE" altLang="en-US">
              <a:latin typeface="Times New Roman" charset="0"/>
            </a:endParaRPr>
          </a:p>
        </p:txBody>
      </p:sp>
    </p:spTree>
    <p:extLst>
      <p:ext uri="{BB962C8B-B14F-4D97-AF65-F5344CB8AC3E}">
        <p14:creationId xmlns:p14="http://schemas.microsoft.com/office/powerpoint/2010/main" val="1511743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06BB839-9CC6-4F82-AE66-A3EEA998BA88}"/>
              </a:ext>
            </a:extLst>
          </p:cNvPr>
          <p:cNvSpPr>
            <a:spLocks noGrp="1" noChangeArrowheads="1"/>
          </p:cNvSpPr>
          <p:nvPr>
            <p:ph type="sldNum" sz="quarter" idx="5"/>
          </p:nvPr>
        </p:nvSpPr>
        <p:spPr>
          <a:ln/>
        </p:spPr>
        <p:txBody>
          <a:bodyPr/>
          <a:lstStyle/>
          <a:p>
            <a:fld id="{74501786-CA9E-4962-91C6-30BF1A22E87D}" type="slidenum">
              <a:rPr lang="en-AU" altLang="en-US"/>
              <a:pPr/>
              <a:t>12</a:t>
            </a:fld>
            <a:endParaRPr lang="en-AU" altLang="en-US"/>
          </a:p>
        </p:txBody>
      </p:sp>
      <p:sp>
        <p:nvSpPr>
          <p:cNvPr id="258050" name="Rectangle 2">
            <a:extLst>
              <a:ext uri="{FF2B5EF4-FFF2-40B4-BE49-F238E27FC236}">
                <a16:creationId xmlns:a16="http://schemas.microsoft.com/office/drawing/2014/main" id="{3391D468-C6A6-4AF6-99E9-4D53D99FEECD}"/>
              </a:ext>
            </a:extLst>
          </p:cNvPr>
          <p:cNvSpPr>
            <a:spLocks noGrp="1" noRot="1" noChangeAspect="1" noChangeArrowheads="1" noTextEdit="1"/>
          </p:cNvSpPr>
          <p:nvPr>
            <p:ph type="sldImg"/>
          </p:nvPr>
        </p:nvSpPr>
        <p:spPr>
          <a:ln/>
        </p:spPr>
      </p:sp>
      <p:sp>
        <p:nvSpPr>
          <p:cNvPr id="258051" name="Rectangle 3">
            <a:extLst>
              <a:ext uri="{FF2B5EF4-FFF2-40B4-BE49-F238E27FC236}">
                <a16:creationId xmlns:a16="http://schemas.microsoft.com/office/drawing/2014/main" id="{AA483A36-F1CA-409C-8C4C-7552FFA67A14}"/>
              </a:ext>
            </a:extLst>
          </p:cNvPr>
          <p:cNvSpPr>
            <a:spLocks noGrp="1" noChangeArrowheads="1"/>
          </p:cNvSpPr>
          <p:nvPr>
            <p:ph type="body" idx="1"/>
          </p:nvPr>
        </p:nvSpPr>
        <p:spPr/>
        <p:txBody>
          <a:bodyPr/>
          <a:lstStyle/>
          <a:p>
            <a:r>
              <a:rPr lang="en-US" altLang="en-US">
                <a:latin typeface="Times New Roman" panose="02020603050405020304" pitchFamily="18" charset="0"/>
              </a:rPr>
              <a:t>A relatively recent innovation in intrusion detection technology is the honeypot. Honeypots</a:t>
            </a:r>
            <a:r>
              <a:rPr lang="en-US" altLang="en-US" i="1">
                <a:latin typeface="Times New Roman" panose="02020603050405020304" pitchFamily="18" charset="0"/>
              </a:rPr>
              <a:t> </a:t>
            </a:r>
            <a:r>
              <a:rPr lang="en-US" altLang="en-US">
                <a:latin typeface="Times New Roman" panose="02020603050405020304" pitchFamily="18" charset="0"/>
              </a:rPr>
              <a:t>are decoy systems that are designed to lure a potential attacker away from critical systems. Honeypots are designed to divert an attacker from accessing critical systems, collect information about the attacker’s activity, and to encourage the attacker to stay on the system long enough for administrators to respond. These systems are filled with fabricated information designed to appear valuable but that a legitimate user of the system wouldn’t access. Thus, any access to the honeypot is suspect. The system is instrumented with sensitive monitors and event loggers that detect these accesses and collect information about the attacker’s activities. Because any attack against the honeypot is made to seem successful, administrators have time to mobilize and log and track the attacker without ever exposing productive systems. Initial efforts involved a single honeypot computer with IP addresses designed to attract hackers. More recent research has focused on building entire honeypot networks that emulate an enterprise, possibly with actual or simulated traffic and data. Once hackers are within the network, administrators can observe their behavior in detail and figure out defenses.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E4A22B9-7A12-4C1D-A5F2-0936C7FE27F8}"/>
              </a:ext>
            </a:extLst>
          </p:cNvPr>
          <p:cNvSpPr>
            <a:spLocks noGrp="1" noChangeArrowheads="1"/>
          </p:cNvSpPr>
          <p:nvPr>
            <p:ph type="sldNum" sz="quarter" idx="5"/>
          </p:nvPr>
        </p:nvSpPr>
        <p:spPr>
          <a:ln/>
        </p:spPr>
        <p:txBody>
          <a:bodyPr/>
          <a:lstStyle/>
          <a:p>
            <a:fld id="{274C818E-D3C2-482B-860F-29EFA49BBFC9}" type="slidenum">
              <a:rPr lang="en-AU" altLang="en-US"/>
              <a:pPr/>
              <a:t>13</a:t>
            </a:fld>
            <a:endParaRPr lang="en-AU" altLang="en-US"/>
          </a:p>
        </p:txBody>
      </p:sp>
      <p:sp>
        <p:nvSpPr>
          <p:cNvPr id="259074" name="Rectangle 2">
            <a:extLst>
              <a:ext uri="{FF2B5EF4-FFF2-40B4-BE49-F238E27FC236}">
                <a16:creationId xmlns:a16="http://schemas.microsoft.com/office/drawing/2014/main" id="{8AB05183-F552-43BD-81C2-53A2AB33C0E8}"/>
              </a:ext>
            </a:extLst>
          </p:cNvPr>
          <p:cNvSpPr>
            <a:spLocks noGrp="1" noRot="1" noChangeAspect="1" noChangeArrowheads="1" noTextEdit="1"/>
          </p:cNvSpPr>
          <p:nvPr>
            <p:ph type="sldImg"/>
          </p:nvPr>
        </p:nvSpPr>
        <p:spPr>
          <a:ln/>
        </p:spPr>
      </p:sp>
      <p:sp>
        <p:nvSpPr>
          <p:cNvPr id="259075" name="Rectangle 3">
            <a:extLst>
              <a:ext uri="{FF2B5EF4-FFF2-40B4-BE49-F238E27FC236}">
                <a16:creationId xmlns:a16="http://schemas.microsoft.com/office/drawing/2014/main" id="{6F9248D8-A4F9-4520-AD54-22AE9CC71A86}"/>
              </a:ext>
            </a:extLst>
          </p:cNvPr>
          <p:cNvSpPr>
            <a:spLocks noGrp="1" noChangeArrowheads="1"/>
          </p:cNvSpPr>
          <p:nvPr>
            <p:ph type="body" idx="1"/>
          </p:nvPr>
        </p:nvSpPr>
        <p:spPr/>
        <p:txBody>
          <a:bodyPr/>
          <a:lstStyle/>
          <a:p>
            <a:r>
              <a:rPr lang="en-US" altLang="en-US">
                <a:latin typeface="Times New Roman" panose="02020603050405020304" pitchFamily="18" charset="0"/>
              </a:rPr>
              <a:t>Honeypots can be deployed in a variety of locations, as shown in Figure 6.6. The location depends on a number of factors, such as the type of information the organization is interested in gathering and the level of risk that organizations can tolerate to obtain the maximum amount of data. A honeypot outside the external firewall (</a:t>
            </a:r>
            <a:r>
              <a:rPr lang="en-US" altLang="en-US" b="1">
                <a:latin typeface="Times New Roman" panose="02020603050405020304" pitchFamily="18" charset="0"/>
              </a:rPr>
              <a:t>location 1</a:t>
            </a:r>
            <a:r>
              <a:rPr lang="en-US" altLang="en-US">
                <a:latin typeface="Times New Roman" panose="02020603050405020304" pitchFamily="18" charset="0"/>
              </a:rPr>
              <a:t>) is useful for tracking attempts to connect to unused IP addresses within the scope of the network. A honeypot at this location does not increase the risk for the internal network. The disadvantage of an external honeypot is that it has little or no ability to trap internal attackers, especially if the external firewall filters traffic in both directions. The DMZ is another candidate for locating a honeypot (</a:t>
            </a:r>
            <a:r>
              <a:rPr lang="en-US" altLang="en-US" b="1">
                <a:latin typeface="Times New Roman" panose="02020603050405020304" pitchFamily="18" charset="0"/>
              </a:rPr>
              <a:t>location 2</a:t>
            </a:r>
            <a:r>
              <a:rPr lang="en-US" altLang="en-US">
                <a:latin typeface="Times New Roman" panose="02020603050405020304" pitchFamily="18" charset="0"/>
              </a:rPr>
              <a:t>). The security administrator must assure that the other systems in the DMZ are secure against any activity generated by the honeypot. A disadvantage of this location is that a typical DMZ is not fully accessible, and the firewall typically blocks traffic to the DMZ the attempts to access unneeded services. Thus, the firewall either has to open up the traffic beyond what is permissible, which is risky, or limit the effectiveness of the honeypot. A fully internal honeypot (</a:t>
            </a:r>
            <a:r>
              <a:rPr lang="en-US" altLang="en-US" b="1">
                <a:latin typeface="Times New Roman" panose="02020603050405020304" pitchFamily="18" charset="0"/>
              </a:rPr>
              <a:t>location 3</a:t>
            </a:r>
            <a:r>
              <a:rPr lang="en-US" altLang="en-US">
                <a:latin typeface="Times New Roman" panose="02020603050405020304" pitchFamily="18" charset="0"/>
              </a:rPr>
              <a:t>) has several advantages in that it can catch internal attacks, and can also detect a misconfigured firewall that forwards impermissible traffic from the Internet to the internal network. There are several disadvantages. The most serious of these is if the honeypot is compromised so that it can attack other internal systems. Any further traffic from the Internet to the attacker is not blocked by the firewall because it is regarded as traffic to the honeypot only. Another difficult for this honeypot location is, as with location 2, the firewall must adjust its filtering to allow traffic to the honeypot, complicating firewall configuration and potentially compromising the internal network.</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2022-04-11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4458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2022-04-11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01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2022-04-11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732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1" name="Text Placeholder 12"/>
          <p:cNvSpPr>
            <a:spLocks noGrp="1"/>
          </p:cNvSpPr>
          <p:nvPr>
            <p:ph type="body" sz="quarter" idx="11" hasCustomPrompt="1"/>
          </p:nvPr>
        </p:nvSpPr>
        <p:spPr>
          <a:xfrm>
            <a:off x="899886" y="2667682"/>
            <a:ext cx="10392229" cy="663575"/>
          </a:xfrm>
        </p:spPr>
        <p:txBody>
          <a:bodyPr>
            <a:normAutofit/>
          </a:bodyPr>
          <a:lstStyle>
            <a:lvl1pPr algn="ctr">
              <a:buNone/>
              <a:defRPr lang="en-US" sz="3400" b="1" kern="1200" baseline="0" dirty="0" smtClean="0">
                <a:solidFill>
                  <a:schemeClr val="accent2"/>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899886" y="3441565"/>
            <a:ext cx="10392229" cy="389182"/>
          </a:xfrm>
        </p:spPr>
        <p:txBody>
          <a:bodyPr>
            <a:normAutofit/>
          </a:bodyPr>
          <a:lstStyle>
            <a:lvl1pPr algn="ctr">
              <a:buNone/>
              <a:defRPr lang="en-US" sz="1800" b="0" kern="1200" dirty="0" smtClean="0">
                <a:solidFill>
                  <a:schemeClr val="accent2"/>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10682818" y="316141"/>
            <a:ext cx="1204383" cy="848631"/>
          </a:xfrm>
        </p:spPr>
        <p:txBody>
          <a:bodyPr>
            <a:noAutofit/>
          </a:bodyPr>
          <a:lstStyle>
            <a:lvl1pPr marL="0" indent="0" algn="ctr">
              <a:buNone/>
              <a:defRPr sz="1100" baseline="0">
                <a:latin typeface="+mj-lt"/>
              </a:defRPr>
            </a:lvl1pPr>
          </a:lstStyle>
          <a:p>
            <a:r>
              <a:rPr lang="en-US" dirty="0"/>
              <a:t>Click here to add Customer / Partner Logo</a:t>
            </a:r>
            <a:endParaRPr lang="en-IN" dirty="0"/>
          </a:p>
        </p:txBody>
      </p:sp>
    </p:spTree>
    <p:extLst>
      <p:ext uri="{BB962C8B-B14F-4D97-AF65-F5344CB8AC3E}">
        <p14:creationId xmlns:p14="http://schemas.microsoft.com/office/powerpoint/2010/main" val="513910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EF3772-D26D-42B1-8F68-C6DA20709343}"/>
              </a:ext>
            </a:extLst>
          </p:cNvPr>
          <p:cNvSpPr>
            <a:spLocks noGrp="1"/>
          </p:cNvSpPr>
          <p:nvPr>
            <p:ph/>
          </p:nvPr>
        </p:nvSpPr>
        <p:spPr>
          <a:xfrm>
            <a:off x="609600" y="277813"/>
            <a:ext cx="10972800" cy="585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EAC3A72-2708-48D4-AD84-A36752FAB1AC}"/>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560286BC-87E1-4AA9-949B-2C769908381B}"/>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C99A8C1-FECA-4AB2-962E-C4B6A1ECB936}"/>
              </a:ext>
            </a:extLst>
          </p:cNvPr>
          <p:cNvSpPr>
            <a:spLocks noGrp="1"/>
          </p:cNvSpPr>
          <p:nvPr>
            <p:ph type="sldNum" sz="quarter" idx="12"/>
          </p:nvPr>
        </p:nvSpPr>
        <p:spPr>
          <a:xfrm>
            <a:off x="8737600" y="6248400"/>
            <a:ext cx="2844800" cy="457200"/>
          </a:xfrm>
        </p:spPr>
        <p:txBody>
          <a:bodyPr/>
          <a:lstStyle>
            <a:lvl1pPr>
              <a:defRPr/>
            </a:lvl1pPr>
          </a:lstStyle>
          <a:p>
            <a:fld id="{C412BEEF-46F0-4D1C-8901-5104B4F84655}" type="slidenum">
              <a:rPr lang="fa-IR" altLang="en-US"/>
              <a:pPr/>
              <a:t>‹#›</a:t>
            </a:fld>
            <a:endParaRPr lang="en-US" altLang="en-US"/>
          </a:p>
        </p:txBody>
      </p:sp>
    </p:spTree>
    <p:extLst>
      <p:ext uri="{BB962C8B-B14F-4D97-AF65-F5344CB8AC3E}">
        <p14:creationId xmlns:p14="http://schemas.microsoft.com/office/powerpoint/2010/main" val="124949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EAE9-BDE1-4997-AB87-87233A81AC43}"/>
              </a:ext>
            </a:extLst>
          </p:cNvPr>
          <p:cNvSpPr>
            <a:spLocks noGrp="1"/>
          </p:cNvSpPr>
          <p:nvPr>
            <p:ph type="title"/>
          </p:nvPr>
        </p:nvSpPr>
        <p:spPr>
          <a:xfrm>
            <a:off x="609600" y="277813"/>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E32E9E-9FA6-4F47-A048-7228A673223C}"/>
              </a:ext>
            </a:extLst>
          </p:cNvPr>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BC1B0F-9B86-4C02-BCFC-6642FA206043}"/>
              </a:ext>
            </a:extLst>
          </p:cNvPr>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C0615D-B532-4D00-9C32-E8CD48031989}"/>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D31939B-A6D7-4D6C-84A4-B311DC14D413}"/>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4A0C330-937D-4203-8A73-87D75063468C}"/>
              </a:ext>
            </a:extLst>
          </p:cNvPr>
          <p:cNvSpPr>
            <a:spLocks noGrp="1"/>
          </p:cNvSpPr>
          <p:nvPr>
            <p:ph type="sldNum" sz="quarter" idx="12"/>
          </p:nvPr>
        </p:nvSpPr>
        <p:spPr>
          <a:xfrm>
            <a:off x="8737600" y="6248400"/>
            <a:ext cx="2844800" cy="457200"/>
          </a:xfrm>
        </p:spPr>
        <p:txBody>
          <a:bodyPr/>
          <a:lstStyle>
            <a:lvl1pPr>
              <a:defRPr/>
            </a:lvl1pPr>
          </a:lstStyle>
          <a:p>
            <a:fld id="{89BE7078-D0A6-4731-81B4-3002EFDBBFB1}" type="slidenum">
              <a:rPr lang="fa-IR" altLang="en-US"/>
              <a:pPr/>
              <a:t>‹#›</a:t>
            </a:fld>
            <a:endParaRPr lang="en-US" altLang="en-US"/>
          </a:p>
        </p:txBody>
      </p:sp>
    </p:spTree>
    <p:extLst>
      <p:ext uri="{BB962C8B-B14F-4D97-AF65-F5344CB8AC3E}">
        <p14:creationId xmlns:p14="http://schemas.microsoft.com/office/powerpoint/2010/main" val="1387889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Column A">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68171" y="1431195"/>
            <a:ext cx="5384800" cy="46394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31195"/>
            <a:ext cx="5384800" cy="46394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ABD32832-E7D5-430C-95AE-F3FEA72DD31D}" type="slidenum">
              <a:rPr lang="en-US" smtClean="0"/>
              <a:pPr/>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7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18" name="Title 17"/>
          <p:cNvSpPr>
            <a:spLocks noGrp="1"/>
          </p:cNvSpPr>
          <p:nvPr>
            <p:ph type="title" hasCustomPrompt="1"/>
          </p:nvPr>
        </p:nvSpPr>
        <p:spPr>
          <a:xfrm>
            <a:off x="3586674" y="3179701"/>
            <a:ext cx="7961223" cy="498598"/>
          </a:xfrm>
          <a:noFill/>
        </p:spPr>
        <p:txBody>
          <a:bodyPr wrap="square" lIns="0" tIns="0" rIns="0" bIns="0">
            <a:spAutoFit/>
          </a:bodyPr>
          <a:lstStyle>
            <a:lvl1pPr algn="l">
              <a:defRPr sz="3600">
                <a:solidFill>
                  <a:schemeClr val="bg2"/>
                </a:solidFill>
              </a:defRPr>
            </a:lvl1pPr>
          </a:lstStyle>
          <a:p>
            <a:r>
              <a:rPr lang="en-US" dirty="0"/>
              <a:t>Section Title</a:t>
            </a:r>
          </a:p>
        </p:txBody>
      </p:sp>
      <p:sp>
        <p:nvSpPr>
          <p:cNvPr id="2" name="Slide Number Placeholder 1"/>
          <p:cNvSpPr>
            <a:spLocks noGrp="1"/>
          </p:cNvSpPr>
          <p:nvPr>
            <p:ph type="sldNum" sz="quarter" idx="10"/>
          </p:nvPr>
        </p:nvSpPr>
        <p:spPr/>
        <p:txBody>
          <a:bodyPr/>
          <a:lstStyle/>
          <a:p>
            <a:fld id="{ABD32832-E7D5-430C-95AE-F3FEA72DD31D}" type="slidenum">
              <a:rPr lang="en-US" smtClean="0"/>
              <a:pPr/>
              <a:t>‹#›</a:t>
            </a:fld>
            <a:endParaRPr lang="en-US" dirty="0"/>
          </a:p>
        </p:txBody>
      </p:sp>
    </p:spTree>
    <p:extLst>
      <p:ext uri="{BB962C8B-B14F-4D97-AF65-F5344CB8AC3E}">
        <p14:creationId xmlns:p14="http://schemas.microsoft.com/office/powerpoint/2010/main" val="699494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BD32832-E7D5-430C-95AE-F3FEA72DD31D}" type="slidenum">
              <a:rPr lang="en-US" smtClean="0"/>
              <a:pPr/>
              <a:t>‹#›</a:t>
            </a:fld>
            <a:endParaRPr lang="en-US" dirty="0"/>
          </a:p>
        </p:txBody>
      </p:sp>
      <p:sp>
        <p:nvSpPr>
          <p:cNvPr id="12" name="Title 11"/>
          <p:cNvSpPr>
            <a:spLocks noGrp="1"/>
          </p:cNvSpPr>
          <p:nvPr>
            <p:ph type="title"/>
          </p:nvPr>
        </p:nvSpPr>
        <p:spPr/>
        <p:txBody>
          <a:bodyPr/>
          <a:lstStyle/>
          <a:p>
            <a:r>
              <a:rPr lang="en-US"/>
              <a:t>Click to edit Master title style</a:t>
            </a:r>
          </a:p>
        </p:txBody>
      </p:sp>
      <p:sp>
        <p:nvSpPr>
          <p:cNvPr id="22" name="Text Placeholder 21"/>
          <p:cNvSpPr>
            <a:spLocks noGrp="1"/>
          </p:cNvSpPr>
          <p:nvPr>
            <p:ph type="body" sz="quarter" idx="13" hasCustomPrompt="1"/>
          </p:nvPr>
        </p:nvSpPr>
        <p:spPr>
          <a:xfrm>
            <a:off x="609600" y="1609725"/>
            <a:ext cx="10972800" cy="4494861"/>
          </a:xfrm>
        </p:spPr>
        <p:txBody>
          <a:bodyPr/>
          <a:lstStyle>
            <a:lvl1pPr>
              <a:defRPr/>
            </a:lvl1pPr>
            <a:lvl2pPr>
              <a:defRPr/>
            </a:lvl2pPr>
            <a:lvl3pPr>
              <a:defRPr/>
            </a:lvl3pPr>
            <a:lvl4pPr>
              <a:defRPr/>
            </a:lvl4pPr>
            <a:lvl5pPr>
              <a:defRPr/>
            </a:lvl5pPr>
          </a:lstStyle>
          <a:p>
            <a:pPr lvl="0"/>
            <a:r>
              <a:rPr lang="en-US" dirty="0"/>
              <a:t>Click to edit 1st level</a:t>
            </a:r>
          </a:p>
          <a:p>
            <a:pPr lvl="1"/>
            <a:r>
              <a:rPr lang="en-US" dirty="0"/>
              <a:t>2nd level</a:t>
            </a:r>
          </a:p>
          <a:p>
            <a:pPr lvl="2"/>
            <a:r>
              <a:rPr lang="en-US" dirty="0"/>
              <a:t>3rd level</a:t>
            </a:r>
          </a:p>
          <a:p>
            <a:pPr lvl="3"/>
            <a:r>
              <a:rPr lang="en-US" dirty="0"/>
              <a:t>4th level</a:t>
            </a:r>
          </a:p>
          <a:p>
            <a:pPr lvl="4"/>
            <a:r>
              <a:rPr lang="en-US" dirty="0"/>
              <a:t>5th level</a:t>
            </a:r>
          </a:p>
        </p:txBody>
      </p:sp>
    </p:spTree>
    <p:extLst>
      <p:ext uri="{BB962C8B-B14F-4D97-AF65-F5344CB8AC3E}">
        <p14:creationId xmlns:p14="http://schemas.microsoft.com/office/powerpoint/2010/main" val="4110841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379200" cy="838200"/>
          </a:xfrm>
        </p:spPr>
        <p:txBody>
          <a:bodyPr/>
          <a:lstStyle/>
          <a:p>
            <a:r>
              <a:rPr lang="en-US"/>
              <a:t>Click to edit Master title style</a:t>
            </a:r>
          </a:p>
        </p:txBody>
      </p:sp>
      <p:sp>
        <p:nvSpPr>
          <p:cNvPr id="3" name="Table Placeholder 2"/>
          <p:cNvSpPr>
            <a:spLocks noGrp="1"/>
          </p:cNvSpPr>
          <p:nvPr>
            <p:ph type="tbl" idx="1"/>
          </p:nvPr>
        </p:nvSpPr>
        <p:spPr>
          <a:xfrm>
            <a:off x="607485" y="1690688"/>
            <a:ext cx="10966449" cy="4252912"/>
          </a:xfrm>
        </p:spPr>
        <p:txBody>
          <a:bodyPr/>
          <a:lstStyle/>
          <a:p>
            <a:pPr lvl="0"/>
            <a:endParaRPr lang="en-US" noProof="0"/>
          </a:p>
        </p:txBody>
      </p:sp>
    </p:spTree>
    <p:extLst>
      <p:ext uri="{BB962C8B-B14F-4D97-AF65-F5344CB8AC3E}">
        <p14:creationId xmlns:p14="http://schemas.microsoft.com/office/powerpoint/2010/main" val="2814340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2022-04-11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5491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2022-04-11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5481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2022-04-11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0163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2022-04-11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914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2022-04-11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2236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2022-04-11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7236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2022-04-11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256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2022-04-11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252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2022-04-11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31347059"/>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 id="2147483685" r:id="rId12"/>
    <p:sldLayoutId id="2147483686" r:id="rId13"/>
    <p:sldLayoutId id="2147483687" r:id="rId14"/>
    <p:sldLayoutId id="2147483688" r:id="rId15"/>
    <p:sldLayoutId id="2147483689" r:id="rId16"/>
    <p:sldLayoutId id="2147483690" r:id="rId17"/>
    <p:sldLayoutId id="2147483691" r:id="rId18"/>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wmf"/><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2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5.wmf"/><Relationship Id="rId3" Type="http://schemas.openxmlformats.org/officeDocument/2006/relationships/image" Target="../media/image15.emf"/><Relationship Id="rId7" Type="http://schemas.openxmlformats.org/officeDocument/2006/relationships/image" Target="../media/image19.wmf"/><Relationship Id="rId12"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wmf"/><Relationship Id="rId11" Type="http://schemas.openxmlformats.org/officeDocument/2006/relationships/image" Target="../media/image23.wmf"/><Relationship Id="rId5" Type="http://schemas.openxmlformats.org/officeDocument/2006/relationships/image" Target="../media/image17.wmf"/><Relationship Id="rId10" Type="http://schemas.openxmlformats.org/officeDocument/2006/relationships/image" Target="../media/image22.wmf"/><Relationship Id="rId4" Type="http://schemas.openxmlformats.org/officeDocument/2006/relationships/image" Target="../media/image16.wmf"/><Relationship Id="rId9" Type="http://schemas.openxmlformats.org/officeDocument/2006/relationships/image" Target="../media/image21.emf"/><Relationship Id="rId14" Type="http://schemas.openxmlformats.org/officeDocument/2006/relationships/image" Target="../media/image26.wmf"/></Relationships>
</file>

<file path=ppt/slides/_rels/slide9.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image" Target="../media/image19.wmf"/><Relationship Id="rId3" Type="http://schemas.openxmlformats.org/officeDocument/2006/relationships/image" Target="../media/image15.emf"/><Relationship Id="rId7" Type="http://schemas.openxmlformats.org/officeDocument/2006/relationships/image" Target="../media/image21.emf"/><Relationship Id="rId12" Type="http://schemas.openxmlformats.org/officeDocument/2006/relationships/image" Target="../media/image18.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emf"/><Relationship Id="rId11" Type="http://schemas.openxmlformats.org/officeDocument/2006/relationships/image" Target="../media/image26.wmf"/><Relationship Id="rId5" Type="http://schemas.openxmlformats.org/officeDocument/2006/relationships/image" Target="../media/image17.wmf"/><Relationship Id="rId10" Type="http://schemas.openxmlformats.org/officeDocument/2006/relationships/image" Target="../media/image25.wmf"/><Relationship Id="rId4" Type="http://schemas.openxmlformats.org/officeDocument/2006/relationships/image" Target="../media/image16.wmf"/><Relationship Id="rId9" Type="http://schemas.openxmlformats.org/officeDocument/2006/relationships/image" Target="../media/image23.wmf"/><Relationship Id="rId1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B7856644-4E57-43F6-A462-9640874C8D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2000" cy="6857988"/>
          </a:xfrm>
          <a:prstGeom prst="rect">
            <a:avLst/>
          </a:prstGeom>
        </p:spPr>
      </p:pic>
      <p:sp>
        <p:nvSpPr>
          <p:cNvPr id="9" name="Rectangle 8">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128D5-E10E-42F1-B5F2-EA1A35DCFFA6}"/>
              </a:ext>
            </a:extLst>
          </p:cNvPr>
          <p:cNvSpPr>
            <a:spLocks noGrp="1"/>
          </p:cNvSpPr>
          <p:nvPr>
            <p:ph type="ctrTitle"/>
          </p:nvPr>
        </p:nvSpPr>
        <p:spPr>
          <a:xfrm>
            <a:off x="372723" y="4956811"/>
            <a:ext cx="11439414" cy="897439"/>
          </a:xfrm>
        </p:spPr>
        <p:txBody>
          <a:bodyPr>
            <a:normAutofit/>
          </a:bodyPr>
          <a:lstStyle/>
          <a:p>
            <a:r>
              <a:rPr lang="en-US" sz="4400" dirty="0">
                <a:solidFill>
                  <a:schemeClr val="tx1"/>
                </a:solidFill>
              </a:rPr>
              <a:t>Intrusion Detection and Prevention</a:t>
            </a:r>
          </a:p>
        </p:txBody>
      </p:sp>
      <p:sp>
        <p:nvSpPr>
          <p:cNvPr id="3" name="Subtitle 2">
            <a:extLst>
              <a:ext uri="{FF2B5EF4-FFF2-40B4-BE49-F238E27FC236}">
                <a16:creationId xmlns:a16="http://schemas.microsoft.com/office/drawing/2014/main" id="{304629E4-8678-4A4F-8C8B-D5DEC750F417}"/>
              </a:ext>
            </a:extLst>
          </p:cNvPr>
          <p:cNvSpPr>
            <a:spLocks noGrp="1"/>
          </p:cNvSpPr>
          <p:nvPr>
            <p:ph type="subTitle" idx="1"/>
          </p:nvPr>
        </p:nvSpPr>
        <p:spPr>
          <a:xfrm>
            <a:off x="764275" y="5783001"/>
            <a:ext cx="10656310" cy="425961"/>
          </a:xfrm>
        </p:spPr>
        <p:txBody>
          <a:bodyPr>
            <a:normAutofit/>
          </a:bodyPr>
          <a:lstStyle/>
          <a:p>
            <a:pPr>
              <a:lnSpc>
                <a:spcPct val="100000"/>
              </a:lnSpc>
              <a:spcAft>
                <a:spcPts val="600"/>
              </a:spcAft>
            </a:pPr>
            <a:r>
              <a:rPr lang="en-US" sz="700" dirty="0">
                <a:solidFill>
                  <a:schemeClr val="tx1"/>
                </a:solidFill>
              </a:rPr>
              <a:t>CIS 360 – Prof. C. R. Johnson</a:t>
            </a:r>
          </a:p>
          <a:p>
            <a:pPr>
              <a:lnSpc>
                <a:spcPct val="100000"/>
              </a:lnSpc>
              <a:spcAft>
                <a:spcPts val="600"/>
              </a:spcAft>
            </a:pPr>
            <a:r>
              <a:rPr lang="en-US" sz="700" dirty="0">
                <a:solidFill>
                  <a:schemeClr val="tx1"/>
                </a:solidFill>
              </a:rPr>
              <a:t>University of Wisconsin – Stevens Point</a:t>
            </a:r>
          </a:p>
        </p:txBody>
      </p:sp>
    </p:spTree>
    <p:extLst>
      <p:ext uri="{BB962C8B-B14F-4D97-AF65-F5344CB8AC3E}">
        <p14:creationId xmlns:p14="http://schemas.microsoft.com/office/powerpoint/2010/main" val="20081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Network_Cloud_Stand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582864"/>
            <a:ext cx="4267200"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3"/>
          <p:cNvSpPr>
            <a:spLocks noChangeAspect="1" noChangeArrowheads="1"/>
          </p:cNvSpPr>
          <p:nvPr/>
        </p:nvSpPr>
        <p:spPr bwMode="auto">
          <a:xfrm>
            <a:off x="7312026" y="2970213"/>
            <a:ext cx="1123205" cy="68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40296" tIns="270157" rIns="540296" bIns="270157">
            <a:spAutoFit/>
          </a:bodyPr>
          <a:lstStyle>
            <a:lvl1pPr defTabSz="739775">
              <a:defRPr sz="3000" b="1">
                <a:solidFill>
                  <a:schemeClr val="tx1"/>
                </a:solidFill>
                <a:latin typeface="Arial" charset="0"/>
              </a:defRPr>
            </a:lvl1pPr>
            <a:lvl2pPr marL="742950" indent="-285750" defTabSz="739775">
              <a:defRPr sz="3000" b="1">
                <a:solidFill>
                  <a:schemeClr val="tx1"/>
                </a:solidFill>
                <a:latin typeface="Arial" charset="0"/>
              </a:defRPr>
            </a:lvl2pPr>
            <a:lvl3pPr marL="1143000" indent="-228600" defTabSz="739775">
              <a:defRPr sz="3000" b="1">
                <a:solidFill>
                  <a:schemeClr val="tx1"/>
                </a:solidFill>
                <a:latin typeface="Arial" charset="0"/>
              </a:defRPr>
            </a:lvl3pPr>
            <a:lvl4pPr marL="1600200" indent="-228600" defTabSz="739775">
              <a:defRPr sz="3000" b="1">
                <a:solidFill>
                  <a:schemeClr val="tx1"/>
                </a:solidFill>
                <a:latin typeface="Arial" charset="0"/>
              </a:defRPr>
            </a:lvl4pPr>
            <a:lvl5pPr marL="2057400" indent="-228600" defTabSz="739775">
              <a:defRPr sz="3000" b="1">
                <a:solidFill>
                  <a:schemeClr val="tx1"/>
                </a:solidFill>
                <a:latin typeface="Arial" charset="0"/>
              </a:defRPr>
            </a:lvl5pPr>
            <a:lvl6pPr marL="2514600" indent="-228600" defTabSz="739775" eaLnBrk="0" fontAlgn="base" hangingPunct="0">
              <a:lnSpc>
                <a:spcPct val="90000"/>
              </a:lnSpc>
              <a:spcBef>
                <a:spcPct val="0"/>
              </a:spcBef>
              <a:spcAft>
                <a:spcPct val="0"/>
              </a:spcAft>
              <a:defRPr sz="3000" b="1">
                <a:solidFill>
                  <a:schemeClr val="tx1"/>
                </a:solidFill>
                <a:latin typeface="Arial" charset="0"/>
              </a:defRPr>
            </a:lvl6pPr>
            <a:lvl7pPr marL="2971800" indent="-228600" defTabSz="739775" eaLnBrk="0" fontAlgn="base" hangingPunct="0">
              <a:lnSpc>
                <a:spcPct val="90000"/>
              </a:lnSpc>
              <a:spcBef>
                <a:spcPct val="0"/>
              </a:spcBef>
              <a:spcAft>
                <a:spcPct val="0"/>
              </a:spcAft>
              <a:defRPr sz="3000" b="1">
                <a:solidFill>
                  <a:schemeClr val="tx1"/>
                </a:solidFill>
                <a:latin typeface="Arial" charset="0"/>
              </a:defRPr>
            </a:lvl7pPr>
            <a:lvl8pPr marL="3429000" indent="-228600" defTabSz="739775" eaLnBrk="0" fontAlgn="base" hangingPunct="0">
              <a:lnSpc>
                <a:spcPct val="90000"/>
              </a:lnSpc>
              <a:spcBef>
                <a:spcPct val="0"/>
              </a:spcBef>
              <a:spcAft>
                <a:spcPct val="0"/>
              </a:spcAft>
              <a:defRPr sz="3000" b="1">
                <a:solidFill>
                  <a:schemeClr val="tx1"/>
                </a:solidFill>
                <a:latin typeface="Arial" charset="0"/>
              </a:defRPr>
            </a:lvl8pPr>
            <a:lvl9pPr marL="3886200" indent="-228600" defTabSz="739775" eaLnBrk="0" fontAlgn="base" hangingPunct="0">
              <a:lnSpc>
                <a:spcPct val="90000"/>
              </a:lnSpc>
              <a:spcBef>
                <a:spcPct val="0"/>
              </a:spcBef>
              <a:spcAft>
                <a:spcPct val="0"/>
              </a:spcAft>
              <a:defRPr sz="3000" b="1">
                <a:solidFill>
                  <a:schemeClr val="tx1"/>
                </a:solidFill>
                <a:latin typeface="Arial" charset="0"/>
              </a:defRPr>
            </a:lvl9pPr>
          </a:lstStyle>
          <a:p>
            <a:pPr>
              <a:lnSpc>
                <a:spcPct val="100000"/>
              </a:lnSpc>
            </a:pPr>
            <a:r>
              <a:rPr lang="en-US" altLang="en-US" sz="900">
                <a:solidFill>
                  <a:srgbClr val="000000"/>
                </a:solidFill>
                <a:latin typeface="Helvetica" charset="0"/>
              </a:rPr>
              <a:t> </a:t>
            </a:r>
          </a:p>
        </p:txBody>
      </p:sp>
      <p:sp>
        <p:nvSpPr>
          <p:cNvPr id="14340" name="Line 4"/>
          <p:cNvSpPr>
            <a:spLocks noChangeAspect="1" noChangeShapeType="1"/>
          </p:cNvSpPr>
          <p:nvPr/>
        </p:nvSpPr>
        <p:spPr bwMode="auto">
          <a:xfrm rot="5400000">
            <a:off x="7096919" y="4336257"/>
            <a:ext cx="455613" cy="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1" name="Line 5"/>
          <p:cNvSpPr>
            <a:spLocks noChangeAspect="1" noChangeShapeType="1"/>
          </p:cNvSpPr>
          <p:nvPr/>
        </p:nvSpPr>
        <p:spPr bwMode="auto">
          <a:xfrm rot="5400000">
            <a:off x="7858919" y="4336257"/>
            <a:ext cx="455613" cy="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2" name="Rectangle 6"/>
          <p:cNvSpPr>
            <a:spLocks noChangeAspect="1" noChangeArrowheads="1"/>
          </p:cNvSpPr>
          <p:nvPr/>
        </p:nvSpPr>
        <p:spPr bwMode="auto">
          <a:xfrm>
            <a:off x="7304089" y="2936876"/>
            <a:ext cx="88838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91440" bIns="91440">
            <a:spAutoFit/>
          </a:bodyPr>
          <a:lstStyle>
            <a:lvl1pPr defTabSz="739775">
              <a:defRPr sz="3000" b="1">
                <a:solidFill>
                  <a:schemeClr val="tx1"/>
                </a:solidFill>
                <a:latin typeface="Arial" charset="0"/>
              </a:defRPr>
            </a:lvl1pPr>
            <a:lvl2pPr marL="742950" indent="-285750" defTabSz="739775">
              <a:defRPr sz="3000" b="1">
                <a:solidFill>
                  <a:schemeClr val="tx1"/>
                </a:solidFill>
                <a:latin typeface="Arial" charset="0"/>
              </a:defRPr>
            </a:lvl2pPr>
            <a:lvl3pPr marL="1143000" indent="-228600" defTabSz="739775">
              <a:defRPr sz="3000" b="1">
                <a:solidFill>
                  <a:schemeClr val="tx1"/>
                </a:solidFill>
                <a:latin typeface="Arial" charset="0"/>
              </a:defRPr>
            </a:lvl3pPr>
            <a:lvl4pPr marL="1600200" indent="-228600" defTabSz="739775">
              <a:defRPr sz="3000" b="1">
                <a:solidFill>
                  <a:schemeClr val="tx1"/>
                </a:solidFill>
                <a:latin typeface="Arial" charset="0"/>
              </a:defRPr>
            </a:lvl4pPr>
            <a:lvl5pPr marL="2057400" indent="-228600" defTabSz="739775">
              <a:defRPr sz="3000" b="1">
                <a:solidFill>
                  <a:schemeClr val="tx1"/>
                </a:solidFill>
                <a:latin typeface="Arial" charset="0"/>
              </a:defRPr>
            </a:lvl5pPr>
            <a:lvl6pPr marL="2514600" indent="-228600" defTabSz="739775" eaLnBrk="0" fontAlgn="base" hangingPunct="0">
              <a:lnSpc>
                <a:spcPct val="90000"/>
              </a:lnSpc>
              <a:spcBef>
                <a:spcPct val="0"/>
              </a:spcBef>
              <a:spcAft>
                <a:spcPct val="0"/>
              </a:spcAft>
              <a:defRPr sz="3000" b="1">
                <a:solidFill>
                  <a:schemeClr val="tx1"/>
                </a:solidFill>
                <a:latin typeface="Arial" charset="0"/>
              </a:defRPr>
            </a:lvl6pPr>
            <a:lvl7pPr marL="2971800" indent="-228600" defTabSz="739775" eaLnBrk="0" fontAlgn="base" hangingPunct="0">
              <a:lnSpc>
                <a:spcPct val="90000"/>
              </a:lnSpc>
              <a:spcBef>
                <a:spcPct val="0"/>
              </a:spcBef>
              <a:spcAft>
                <a:spcPct val="0"/>
              </a:spcAft>
              <a:defRPr sz="3000" b="1">
                <a:solidFill>
                  <a:schemeClr val="tx1"/>
                </a:solidFill>
                <a:latin typeface="Arial" charset="0"/>
              </a:defRPr>
            </a:lvl7pPr>
            <a:lvl8pPr marL="3429000" indent="-228600" defTabSz="739775" eaLnBrk="0" fontAlgn="base" hangingPunct="0">
              <a:lnSpc>
                <a:spcPct val="90000"/>
              </a:lnSpc>
              <a:spcBef>
                <a:spcPct val="0"/>
              </a:spcBef>
              <a:spcAft>
                <a:spcPct val="0"/>
              </a:spcAft>
              <a:defRPr sz="3000" b="1">
                <a:solidFill>
                  <a:schemeClr val="tx1"/>
                </a:solidFill>
                <a:latin typeface="Arial" charset="0"/>
              </a:defRPr>
            </a:lvl8pPr>
            <a:lvl9pPr marL="3886200" indent="-228600" defTabSz="739775" eaLnBrk="0" fontAlgn="base" hangingPunct="0">
              <a:lnSpc>
                <a:spcPct val="90000"/>
              </a:lnSpc>
              <a:spcBef>
                <a:spcPct val="0"/>
              </a:spcBef>
              <a:spcAft>
                <a:spcPct val="0"/>
              </a:spcAft>
              <a:defRPr sz="3000" b="1">
                <a:solidFill>
                  <a:schemeClr val="tx1"/>
                </a:solidFill>
                <a:latin typeface="Arial" charset="0"/>
              </a:defRPr>
            </a:lvl9pPr>
          </a:lstStyle>
          <a:p>
            <a:pPr>
              <a:lnSpc>
                <a:spcPct val="100000"/>
              </a:lnSpc>
            </a:pPr>
            <a:r>
              <a:rPr lang="en-US" altLang="en-US" sz="1600" b="0" dirty="0">
                <a:latin typeface="Helvetica" charset="0"/>
              </a:rPr>
              <a:t>Firewall</a:t>
            </a:r>
          </a:p>
        </p:txBody>
      </p:sp>
      <p:sp>
        <p:nvSpPr>
          <p:cNvPr id="14343" name="Line 7"/>
          <p:cNvSpPr>
            <a:spLocks noChangeAspect="1" noChangeShapeType="1"/>
          </p:cNvSpPr>
          <p:nvPr/>
        </p:nvSpPr>
        <p:spPr bwMode="auto">
          <a:xfrm>
            <a:off x="7705725" y="3651250"/>
            <a:ext cx="0" cy="45720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4" name="Rectangle 8"/>
          <p:cNvSpPr>
            <a:spLocks noChangeAspect="1" noChangeArrowheads="1"/>
          </p:cNvSpPr>
          <p:nvPr/>
        </p:nvSpPr>
        <p:spPr bwMode="auto">
          <a:xfrm>
            <a:off x="1066800" y="1718025"/>
            <a:ext cx="5029200" cy="91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0296" tIns="270157" rIns="540296" bIns="270157">
            <a:spAutoFit/>
          </a:bodyPr>
          <a:lstStyle>
            <a:lvl1pPr defTabSz="739775">
              <a:defRPr sz="3000" b="1">
                <a:solidFill>
                  <a:schemeClr val="tx1"/>
                </a:solidFill>
                <a:latin typeface="Arial" charset="0"/>
              </a:defRPr>
            </a:lvl1pPr>
            <a:lvl2pPr marL="742950" indent="-285750" defTabSz="739775">
              <a:defRPr sz="3000" b="1">
                <a:solidFill>
                  <a:schemeClr val="tx1"/>
                </a:solidFill>
                <a:latin typeface="Arial" charset="0"/>
              </a:defRPr>
            </a:lvl2pPr>
            <a:lvl3pPr marL="1143000" indent="-228600" defTabSz="739775">
              <a:defRPr sz="3000" b="1">
                <a:solidFill>
                  <a:schemeClr val="tx1"/>
                </a:solidFill>
                <a:latin typeface="Arial" charset="0"/>
              </a:defRPr>
            </a:lvl3pPr>
            <a:lvl4pPr marL="1600200" indent="-228600" defTabSz="739775">
              <a:defRPr sz="3000" b="1">
                <a:solidFill>
                  <a:schemeClr val="tx1"/>
                </a:solidFill>
                <a:latin typeface="Arial" charset="0"/>
              </a:defRPr>
            </a:lvl4pPr>
            <a:lvl5pPr marL="2057400" indent="-228600" defTabSz="739775">
              <a:defRPr sz="3000" b="1">
                <a:solidFill>
                  <a:schemeClr val="tx1"/>
                </a:solidFill>
                <a:latin typeface="Arial" charset="0"/>
              </a:defRPr>
            </a:lvl5pPr>
            <a:lvl6pPr marL="2514600" indent="-228600" defTabSz="739775" eaLnBrk="0" fontAlgn="base" hangingPunct="0">
              <a:lnSpc>
                <a:spcPct val="90000"/>
              </a:lnSpc>
              <a:spcBef>
                <a:spcPct val="0"/>
              </a:spcBef>
              <a:spcAft>
                <a:spcPct val="0"/>
              </a:spcAft>
              <a:defRPr sz="3000" b="1">
                <a:solidFill>
                  <a:schemeClr val="tx1"/>
                </a:solidFill>
                <a:latin typeface="Arial" charset="0"/>
              </a:defRPr>
            </a:lvl6pPr>
            <a:lvl7pPr marL="2971800" indent="-228600" defTabSz="739775" eaLnBrk="0" fontAlgn="base" hangingPunct="0">
              <a:lnSpc>
                <a:spcPct val="90000"/>
              </a:lnSpc>
              <a:spcBef>
                <a:spcPct val="0"/>
              </a:spcBef>
              <a:spcAft>
                <a:spcPct val="0"/>
              </a:spcAft>
              <a:defRPr sz="3000" b="1">
                <a:solidFill>
                  <a:schemeClr val="tx1"/>
                </a:solidFill>
                <a:latin typeface="Arial" charset="0"/>
              </a:defRPr>
            </a:lvl7pPr>
            <a:lvl8pPr marL="3429000" indent="-228600" defTabSz="739775" eaLnBrk="0" fontAlgn="base" hangingPunct="0">
              <a:lnSpc>
                <a:spcPct val="90000"/>
              </a:lnSpc>
              <a:spcBef>
                <a:spcPct val="0"/>
              </a:spcBef>
              <a:spcAft>
                <a:spcPct val="0"/>
              </a:spcAft>
              <a:defRPr sz="3000" b="1">
                <a:solidFill>
                  <a:schemeClr val="tx1"/>
                </a:solidFill>
                <a:latin typeface="Arial" charset="0"/>
              </a:defRPr>
            </a:lvl8pPr>
            <a:lvl9pPr marL="3886200" indent="-228600" defTabSz="739775" eaLnBrk="0" fontAlgn="base" hangingPunct="0">
              <a:lnSpc>
                <a:spcPct val="90000"/>
              </a:lnSpc>
              <a:spcBef>
                <a:spcPct val="0"/>
              </a:spcBef>
              <a:spcAft>
                <a:spcPct val="0"/>
              </a:spcAft>
              <a:defRPr sz="3000" b="1">
                <a:solidFill>
                  <a:schemeClr val="tx1"/>
                </a:solidFill>
                <a:latin typeface="Arial" charset="0"/>
              </a:defRPr>
            </a:lvl9pPr>
          </a:lstStyle>
          <a:p>
            <a:pPr>
              <a:lnSpc>
                <a:spcPct val="100000"/>
              </a:lnSpc>
            </a:pPr>
            <a:r>
              <a:rPr lang="en-US" altLang="en-US" sz="2400" b="0" dirty="0">
                <a:latin typeface="Helvetica" charset="0"/>
              </a:rPr>
              <a:t>Corporate Network</a:t>
            </a:r>
          </a:p>
        </p:txBody>
      </p:sp>
      <p:sp>
        <p:nvSpPr>
          <p:cNvPr id="14345" name="Line 9"/>
          <p:cNvSpPr>
            <a:spLocks noChangeAspect="1" noChangeShapeType="1"/>
          </p:cNvSpPr>
          <p:nvPr/>
        </p:nvSpPr>
        <p:spPr bwMode="auto">
          <a:xfrm flipV="1">
            <a:off x="3559175" y="3687764"/>
            <a:ext cx="0" cy="420687"/>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6" name="Line 10"/>
          <p:cNvSpPr>
            <a:spLocks noChangeAspect="1" noChangeShapeType="1"/>
          </p:cNvSpPr>
          <p:nvPr/>
        </p:nvSpPr>
        <p:spPr bwMode="auto">
          <a:xfrm flipV="1">
            <a:off x="2792413" y="3689350"/>
            <a:ext cx="0" cy="41910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7" name="Line 11"/>
          <p:cNvSpPr>
            <a:spLocks noChangeAspect="1" noChangeShapeType="1"/>
          </p:cNvSpPr>
          <p:nvPr/>
        </p:nvSpPr>
        <p:spPr bwMode="auto">
          <a:xfrm flipV="1">
            <a:off x="4344988" y="3689350"/>
            <a:ext cx="0" cy="41910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8" name="Line 12"/>
          <p:cNvSpPr>
            <a:spLocks noChangeAspect="1" noChangeShapeType="1"/>
          </p:cNvSpPr>
          <p:nvPr/>
        </p:nvSpPr>
        <p:spPr bwMode="auto">
          <a:xfrm flipV="1">
            <a:off x="5029200" y="3689350"/>
            <a:ext cx="0" cy="50800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9" name="Line 13"/>
          <p:cNvSpPr>
            <a:spLocks noChangeShapeType="1"/>
          </p:cNvSpPr>
          <p:nvPr/>
        </p:nvSpPr>
        <p:spPr bwMode="auto">
          <a:xfrm>
            <a:off x="4635500" y="3389313"/>
            <a:ext cx="0" cy="30480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50" name="Line 14"/>
          <p:cNvSpPr>
            <a:spLocks noChangeAspect="1" noChangeShapeType="1"/>
          </p:cNvSpPr>
          <p:nvPr/>
        </p:nvSpPr>
        <p:spPr bwMode="auto">
          <a:xfrm flipV="1">
            <a:off x="2971800" y="2965450"/>
            <a:ext cx="0" cy="41910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51" name="Line 15"/>
          <p:cNvSpPr>
            <a:spLocks noChangeAspect="1" noChangeShapeType="1"/>
          </p:cNvSpPr>
          <p:nvPr/>
        </p:nvSpPr>
        <p:spPr bwMode="auto">
          <a:xfrm flipV="1">
            <a:off x="3962400" y="2965450"/>
            <a:ext cx="0" cy="41910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52" name="Line 16"/>
          <p:cNvSpPr>
            <a:spLocks noChangeAspect="1" noChangeShapeType="1"/>
          </p:cNvSpPr>
          <p:nvPr/>
        </p:nvSpPr>
        <p:spPr bwMode="auto">
          <a:xfrm>
            <a:off x="2955926" y="3375025"/>
            <a:ext cx="1692275" cy="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53" name="Rectangle 17"/>
          <p:cNvSpPr>
            <a:spLocks noChangeAspect="1" noChangeArrowheads="1"/>
          </p:cNvSpPr>
          <p:nvPr/>
        </p:nvSpPr>
        <p:spPr bwMode="auto">
          <a:xfrm>
            <a:off x="7733873" y="4994276"/>
            <a:ext cx="71205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91440" bIns="91440">
            <a:spAutoFit/>
          </a:bodyPr>
          <a:lstStyle>
            <a:lvl1pPr defTabSz="739775">
              <a:defRPr sz="3000" b="1">
                <a:solidFill>
                  <a:schemeClr val="tx1"/>
                </a:solidFill>
                <a:latin typeface="Arial" charset="0"/>
              </a:defRPr>
            </a:lvl1pPr>
            <a:lvl2pPr marL="742950" indent="-285750" defTabSz="739775">
              <a:defRPr sz="3000" b="1">
                <a:solidFill>
                  <a:schemeClr val="tx1"/>
                </a:solidFill>
                <a:latin typeface="Arial" charset="0"/>
              </a:defRPr>
            </a:lvl2pPr>
            <a:lvl3pPr marL="1143000" indent="-228600" defTabSz="739775">
              <a:defRPr sz="3000" b="1">
                <a:solidFill>
                  <a:schemeClr val="tx1"/>
                </a:solidFill>
                <a:latin typeface="Arial" charset="0"/>
              </a:defRPr>
            </a:lvl3pPr>
            <a:lvl4pPr marL="1600200" indent="-228600" defTabSz="739775">
              <a:defRPr sz="3000" b="1">
                <a:solidFill>
                  <a:schemeClr val="tx1"/>
                </a:solidFill>
                <a:latin typeface="Arial" charset="0"/>
              </a:defRPr>
            </a:lvl4pPr>
            <a:lvl5pPr marL="2057400" indent="-228600" defTabSz="739775">
              <a:defRPr sz="3000" b="1">
                <a:solidFill>
                  <a:schemeClr val="tx1"/>
                </a:solidFill>
                <a:latin typeface="Arial" charset="0"/>
              </a:defRPr>
            </a:lvl5pPr>
            <a:lvl6pPr marL="2514600" indent="-228600" defTabSz="739775" eaLnBrk="0" fontAlgn="base" hangingPunct="0">
              <a:lnSpc>
                <a:spcPct val="90000"/>
              </a:lnSpc>
              <a:spcBef>
                <a:spcPct val="0"/>
              </a:spcBef>
              <a:spcAft>
                <a:spcPct val="0"/>
              </a:spcAft>
              <a:defRPr sz="3000" b="1">
                <a:solidFill>
                  <a:schemeClr val="tx1"/>
                </a:solidFill>
                <a:latin typeface="Arial" charset="0"/>
              </a:defRPr>
            </a:lvl6pPr>
            <a:lvl7pPr marL="2971800" indent="-228600" defTabSz="739775" eaLnBrk="0" fontAlgn="base" hangingPunct="0">
              <a:lnSpc>
                <a:spcPct val="90000"/>
              </a:lnSpc>
              <a:spcBef>
                <a:spcPct val="0"/>
              </a:spcBef>
              <a:spcAft>
                <a:spcPct val="0"/>
              </a:spcAft>
              <a:defRPr sz="3000" b="1">
                <a:solidFill>
                  <a:schemeClr val="tx1"/>
                </a:solidFill>
                <a:latin typeface="Arial" charset="0"/>
              </a:defRPr>
            </a:lvl7pPr>
            <a:lvl8pPr marL="3429000" indent="-228600" defTabSz="739775" eaLnBrk="0" fontAlgn="base" hangingPunct="0">
              <a:lnSpc>
                <a:spcPct val="90000"/>
              </a:lnSpc>
              <a:spcBef>
                <a:spcPct val="0"/>
              </a:spcBef>
              <a:spcAft>
                <a:spcPct val="0"/>
              </a:spcAft>
              <a:defRPr sz="3000" b="1">
                <a:solidFill>
                  <a:schemeClr val="tx1"/>
                </a:solidFill>
                <a:latin typeface="Arial" charset="0"/>
              </a:defRPr>
            </a:lvl8pPr>
            <a:lvl9pPr marL="3886200" indent="-228600" defTabSz="739775" eaLnBrk="0" fontAlgn="base" hangingPunct="0">
              <a:lnSpc>
                <a:spcPct val="90000"/>
              </a:lnSpc>
              <a:spcBef>
                <a:spcPct val="0"/>
              </a:spcBef>
              <a:spcAft>
                <a:spcPct val="0"/>
              </a:spcAft>
              <a:defRPr sz="3000" b="1">
                <a:solidFill>
                  <a:schemeClr val="tx1"/>
                </a:solidFill>
                <a:latin typeface="Arial" charset="0"/>
              </a:defRPr>
            </a:lvl9pPr>
          </a:lstStyle>
          <a:p>
            <a:pPr algn="ctr"/>
            <a:r>
              <a:rPr lang="en-US" altLang="en-US" sz="1400" b="0" dirty="0">
                <a:latin typeface="Helvetica" charset="0"/>
              </a:rPr>
              <a:t>DNS</a:t>
            </a:r>
          </a:p>
          <a:p>
            <a:pPr algn="ctr"/>
            <a:r>
              <a:rPr lang="en-US" altLang="en-US" sz="1400" b="0" dirty="0">
                <a:latin typeface="Helvetica" charset="0"/>
              </a:rPr>
              <a:t>Server</a:t>
            </a:r>
          </a:p>
        </p:txBody>
      </p:sp>
      <p:sp>
        <p:nvSpPr>
          <p:cNvPr id="14354" name="Rectangle 18"/>
          <p:cNvSpPr>
            <a:spLocks noChangeAspect="1" noChangeArrowheads="1"/>
          </p:cNvSpPr>
          <p:nvPr/>
        </p:nvSpPr>
        <p:spPr bwMode="auto">
          <a:xfrm>
            <a:off x="6930598" y="5035551"/>
            <a:ext cx="71205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91440" bIns="91440">
            <a:spAutoFit/>
          </a:bodyPr>
          <a:lstStyle>
            <a:lvl1pPr defTabSz="739775">
              <a:defRPr sz="3000" b="1">
                <a:solidFill>
                  <a:schemeClr val="tx1"/>
                </a:solidFill>
                <a:latin typeface="Arial" charset="0"/>
              </a:defRPr>
            </a:lvl1pPr>
            <a:lvl2pPr marL="742950" indent="-285750" defTabSz="739775">
              <a:defRPr sz="3000" b="1">
                <a:solidFill>
                  <a:schemeClr val="tx1"/>
                </a:solidFill>
                <a:latin typeface="Arial" charset="0"/>
              </a:defRPr>
            </a:lvl2pPr>
            <a:lvl3pPr marL="1143000" indent="-228600" defTabSz="739775">
              <a:defRPr sz="3000" b="1">
                <a:solidFill>
                  <a:schemeClr val="tx1"/>
                </a:solidFill>
                <a:latin typeface="Arial" charset="0"/>
              </a:defRPr>
            </a:lvl3pPr>
            <a:lvl4pPr marL="1600200" indent="-228600" defTabSz="739775">
              <a:defRPr sz="3000" b="1">
                <a:solidFill>
                  <a:schemeClr val="tx1"/>
                </a:solidFill>
                <a:latin typeface="Arial" charset="0"/>
              </a:defRPr>
            </a:lvl4pPr>
            <a:lvl5pPr marL="2057400" indent="-228600" defTabSz="739775">
              <a:defRPr sz="3000" b="1">
                <a:solidFill>
                  <a:schemeClr val="tx1"/>
                </a:solidFill>
                <a:latin typeface="Arial" charset="0"/>
              </a:defRPr>
            </a:lvl5pPr>
            <a:lvl6pPr marL="2514600" indent="-228600" defTabSz="739775" eaLnBrk="0" fontAlgn="base" hangingPunct="0">
              <a:lnSpc>
                <a:spcPct val="90000"/>
              </a:lnSpc>
              <a:spcBef>
                <a:spcPct val="0"/>
              </a:spcBef>
              <a:spcAft>
                <a:spcPct val="0"/>
              </a:spcAft>
              <a:defRPr sz="3000" b="1">
                <a:solidFill>
                  <a:schemeClr val="tx1"/>
                </a:solidFill>
                <a:latin typeface="Arial" charset="0"/>
              </a:defRPr>
            </a:lvl6pPr>
            <a:lvl7pPr marL="2971800" indent="-228600" defTabSz="739775" eaLnBrk="0" fontAlgn="base" hangingPunct="0">
              <a:lnSpc>
                <a:spcPct val="90000"/>
              </a:lnSpc>
              <a:spcBef>
                <a:spcPct val="0"/>
              </a:spcBef>
              <a:spcAft>
                <a:spcPct val="0"/>
              </a:spcAft>
              <a:defRPr sz="3000" b="1">
                <a:solidFill>
                  <a:schemeClr val="tx1"/>
                </a:solidFill>
                <a:latin typeface="Arial" charset="0"/>
              </a:defRPr>
            </a:lvl7pPr>
            <a:lvl8pPr marL="3429000" indent="-228600" defTabSz="739775" eaLnBrk="0" fontAlgn="base" hangingPunct="0">
              <a:lnSpc>
                <a:spcPct val="90000"/>
              </a:lnSpc>
              <a:spcBef>
                <a:spcPct val="0"/>
              </a:spcBef>
              <a:spcAft>
                <a:spcPct val="0"/>
              </a:spcAft>
              <a:defRPr sz="3000" b="1">
                <a:solidFill>
                  <a:schemeClr val="tx1"/>
                </a:solidFill>
                <a:latin typeface="Arial" charset="0"/>
              </a:defRPr>
            </a:lvl8pPr>
            <a:lvl9pPr marL="3886200" indent="-228600" defTabSz="739775" eaLnBrk="0" fontAlgn="base" hangingPunct="0">
              <a:lnSpc>
                <a:spcPct val="90000"/>
              </a:lnSpc>
              <a:spcBef>
                <a:spcPct val="0"/>
              </a:spcBef>
              <a:spcAft>
                <a:spcPct val="0"/>
              </a:spcAft>
              <a:defRPr sz="3000" b="1">
                <a:solidFill>
                  <a:schemeClr val="tx1"/>
                </a:solidFill>
                <a:latin typeface="Arial" charset="0"/>
              </a:defRPr>
            </a:lvl9pPr>
          </a:lstStyle>
          <a:p>
            <a:pPr algn="ctr"/>
            <a:r>
              <a:rPr lang="en-US" altLang="en-US" sz="1400" b="0" dirty="0">
                <a:latin typeface="Helvetica" charset="0"/>
              </a:rPr>
              <a:t>Web</a:t>
            </a:r>
          </a:p>
          <a:p>
            <a:pPr algn="ctr"/>
            <a:r>
              <a:rPr lang="en-US" altLang="en-US" sz="1400" b="0" dirty="0">
                <a:latin typeface="Helvetica" charset="0"/>
              </a:rPr>
              <a:t>Server</a:t>
            </a:r>
          </a:p>
        </p:txBody>
      </p:sp>
      <p:sp>
        <p:nvSpPr>
          <p:cNvPr id="14355" name="Line 19"/>
          <p:cNvSpPr>
            <a:spLocks noChangeAspect="1" noChangeShapeType="1"/>
          </p:cNvSpPr>
          <p:nvPr/>
        </p:nvSpPr>
        <p:spPr bwMode="auto">
          <a:xfrm>
            <a:off x="7302500" y="4117975"/>
            <a:ext cx="808038" cy="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56" name="Rectangle 20"/>
          <p:cNvSpPr>
            <a:spLocks noGrp="1" noChangeArrowheads="1"/>
          </p:cNvSpPr>
          <p:nvPr>
            <p:ph type="title"/>
          </p:nvPr>
        </p:nvSpPr>
        <p:spPr/>
        <p:txBody>
          <a:bodyPr/>
          <a:lstStyle/>
          <a:p>
            <a:r>
              <a:rPr lang="en-US" altLang="en-US" dirty="0"/>
              <a:t>Cisco Security Agent</a:t>
            </a:r>
          </a:p>
        </p:txBody>
      </p:sp>
      <p:sp>
        <p:nvSpPr>
          <p:cNvPr id="14357" name="Line 21"/>
          <p:cNvSpPr>
            <a:spLocks noChangeAspect="1" noChangeShapeType="1"/>
          </p:cNvSpPr>
          <p:nvPr/>
        </p:nvSpPr>
        <p:spPr bwMode="auto">
          <a:xfrm>
            <a:off x="6321425" y="3694113"/>
            <a:ext cx="0" cy="68580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58" name="AutoShape 22"/>
          <p:cNvSpPr>
            <a:spLocks/>
          </p:cNvSpPr>
          <p:nvPr/>
        </p:nvSpPr>
        <p:spPr bwMode="auto">
          <a:xfrm>
            <a:off x="4191000" y="5451476"/>
            <a:ext cx="2052638" cy="568325"/>
          </a:xfrm>
          <a:prstGeom prst="borderCallout1">
            <a:avLst>
              <a:gd name="adj1" fmla="val 87880"/>
              <a:gd name="adj2" fmla="val 103713"/>
              <a:gd name="adj3" fmla="val -61278"/>
              <a:gd name="adj4" fmla="val 103713"/>
            </a:avLst>
          </a:prstGeom>
          <a:solidFill>
            <a:schemeClr val="folHlink"/>
          </a:solidFill>
          <a:ln w="19050">
            <a:solidFill>
              <a:schemeClr val="tx1"/>
            </a:solidFill>
            <a:miter lim="800000"/>
            <a:headEnd type="triangle" w="med" len="med"/>
            <a:tailEnd/>
          </a:ln>
        </p:spPr>
        <p:txBody>
          <a:bodyPr tIns="91440" bIns="91440">
            <a:spAutoFit/>
          </a:bodyPr>
          <a:lstStyle>
            <a:lvl1pPr defTabSz="739775">
              <a:defRPr sz="3000" b="1">
                <a:solidFill>
                  <a:schemeClr val="tx1"/>
                </a:solidFill>
                <a:latin typeface="Arial" charset="0"/>
              </a:defRPr>
            </a:lvl1pPr>
            <a:lvl2pPr marL="742950" indent="-285750" defTabSz="739775">
              <a:defRPr sz="3000" b="1">
                <a:solidFill>
                  <a:schemeClr val="tx1"/>
                </a:solidFill>
                <a:latin typeface="Arial" charset="0"/>
              </a:defRPr>
            </a:lvl2pPr>
            <a:lvl3pPr marL="1143000" indent="-228600" defTabSz="739775">
              <a:defRPr sz="3000" b="1">
                <a:solidFill>
                  <a:schemeClr val="tx1"/>
                </a:solidFill>
                <a:latin typeface="Arial" charset="0"/>
              </a:defRPr>
            </a:lvl3pPr>
            <a:lvl4pPr marL="1600200" indent="-228600" defTabSz="739775">
              <a:defRPr sz="3000" b="1">
                <a:solidFill>
                  <a:schemeClr val="tx1"/>
                </a:solidFill>
                <a:latin typeface="Arial" charset="0"/>
              </a:defRPr>
            </a:lvl4pPr>
            <a:lvl5pPr marL="2057400" indent="-228600" defTabSz="739775">
              <a:defRPr sz="3000" b="1">
                <a:solidFill>
                  <a:schemeClr val="tx1"/>
                </a:solidFill>
                <a:latin typeface="Arial" charset="0"/>
              </a:defRPr>
            </a:lvl5pPr>
            <a:lvl6pPr marL="2514600" indent="-228600" defTabSz="739775" eaLnBrk="0" fontAlgn="base" hangingPunct="0">
              <a:lnSpc>
                <a:spcPct val="90000"/>
              </a:lnSpc>
              <a:spcBef>
                <a:spcPct val="0"/>
              </a:spcBef>
              <a:spcAft>
                <a:spcPct val="0"/>
              </a:spcAft>
              <a:defRPr sz="3000" b="1">
                <a:solidFill>
                  <a:schemeClr val="tx1"/>
                </a:solidFill>
                <a:latin typeface="Arial" charset="0"/>
              </a:defRPr>
            </a:lvl6pPr>
            <a:lvl7pPr marL="2971800" indent="-228600" defTabSz="739775" eaLnBrk="0" fontAlgn="base" hangingPunct="0">
              <a:lnSpc>
                <a:spcPct val="90000"/>
              </a:lnSpc>
              <a:spcBef>
                <a:spcPct val="0"/>
              </a:spcBef>
              <a:spcAft>
                <a:spcPct val="0"/>
              </a:spcAft>
              <a:defRPr sz="3000" b="1">
                <a:solidFill>
                  <a:schemeClr val="tx1"/>
                </a:solidFill>
                <a:latin typeface="Arial" charset="0"/>
              </a:defRPr>
            </a:lvl7pPr>
            <a:lvl8pPr marL="3429000" indent="-228600" defTabSz="739775" eaLnBrk="0" fontAlgn="base" hangingPunct="0">
              <a:lnSpc>
                <a:spcPct val="90000"/>
              </a:lnSpc>
              <a:spcBef>
                <a:spcPct val="0"/>
              </a:spcBef>
              <a:spcAft>
                <a:spcPct val="0"/>
              </a:spcAft>
              <a:defRPr sz="3000" b="1">
                <a:solidFill>
                  <a:schemeClr val="tx1"/>
                </a:solidFill>
                <a:latin typeface="Arial" charset="0"/>
              </a:defRPr>
            </a:lvl8pPr>
            <a:lvl9pPr marL="3886200" indent="-228600" defTabSz="739775"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200" b="0">
                <a:solidFill>
                  <a:srgbClr val="000000"/>
                </a:solidFill>
                <a:latin typeface="Helvetica" charset="0"/>
              </a:rPr>
              <a:t>Management Center for Cisco Security Agents</a:t>
            </a:r>
          </a:p>
        </p:txBody>
      </p:sp>
      <p:sp>
        <p:nvSpPr>
          <p:cNvPr id="14359" name="Rectangle 23"/>
          <p:cNvSpPr>
            <a:spLocks noChangeAspect="1" noChangeArrowheads="1"/>
          </p:cNvSpPr>
          <p:nvPr/>
        </p:nvSpPr>
        <p:spPr bwMode="auto">
          <a:xfrm>
            <a:off x="4724401" y="4689476"/>
            <a:ext cx="73501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bIns="91440">
            <a:spAutoFit/>
          </a:bodyPr>
          <a:lstStyle>
            <a:lvl1pPr defTabSz="739775">
              <a:defRPr sz="3000" b="1">
                <a:solidFill>
                  <a:schemeClr val="tx1"/>
                </a:solidFill>
                <a:latin typeface="Arial" charset="0"/>
              </a:defRPr>
            </a:lvl1pPr>
            <a:lvl2pPr marL="742950" indent="-285750" defTabSz="739775">
              <a:defRPr sz="3000" b="1">
                <a:solidFill>
                  <a:schemeClr val="tx1"/>
                </a:solidFill>
                <a:latin typeface="Arial" charset="0"/>
              </a:defRPr>
            </a:lvl2pPr>
            <a:lvl3pPr marL="1143000" indent="-228600" defTabSz="739775">
              <a:defRPr sz="3000" b="1">
                <a:solidFill>
                  <a:schemeClr val="tx1"/>
                </a:solidFill>
                <a:latin typeface="Arial" charset="0"/>
              </a:defRPr>
            </a:lvl3pPr>
            <a:lvl4pPr marL="1600200" indent="-228600" defTabSz="739775">
              <a:defRPr sz="3000" b="1">
                <a:solidFill>
                  <a:schemeClr val="tx1"/>
                </a:solidFill>
                <a:latin typeface="Arial" charset="0"/>
              </a:defRPr>
            </a:lvl4pPr>
            <a:lvl5pPr marL="2057400" indent="-228600" defTabSz="739775">
              <a:defRPr sz="3000" b="1">
                <a:solidFill>
                  <a:schemeClr val="tx1"/>
                </a:solidFill>
                <a:latin typeface="Arial" charset="0"/>
              </a:defRPr>
            </a:lvl5pPr>
            <a:lvl6pPr marL="2514600" indent="-228600" defTabSz="739775" eaLnBrk="0" fontAlgn="base" hangingPunct="0">
              <a:lnSpc>
                <a:spcPct val="90000"/>
              </a:lnSpc>
              <a:spcBef>
                <a:spcPct val="0"/>
              </a:spcBef>
              <a:spcAft>
                <a:spcPct val="0"/>
              </a:spcAft>
              <a:defRPr sz="3000" b="1">
                <a:solidFill>
                  <a:schemeClr val="tx1"/>
                </a:solidFill>
                <a:latin typeface="Arial" charset="0"/>
              </a:defRPr>
            </a:lvl6pPr>
            <a:lvl7pPr marL="2971800" indent="-228600" defTabSz="739775" eaLnBrk="0" fontAlgn="base" hangingPunct="0">
              <a:lnSpc>
                <a:spcPct val="90000"/>
              </a:lnSpc>
              <a:spcBef>
                <a:spcPct val="0"/>
              </a:spcBef>
              <a:spcAft>
                <a:spcPct val="0"/>
              </a:spcAft>
              <a:defRPr sz="3000" b="1">
                <a:solidFill>
                  <a:schemeClr val="tx1"/>
                </a:solidFill>
                <a:latin typeface="Arial" charset="0"/>
              </a:defRPr>
            </a:lvl7pPr>
            <a:lvl8pPr marL="3429000" indent="-228600" defTabSz="739775" eaLnBrk="0" fontAlgn="base" hangingPunct="0">
              <a:lnSpc>
                <a:spcPct val="90000"/>
              </a:lnSpc>
              <a:spcBef>
                <a:spcPct val="0"/>
              </a:spcBef>
              <a:spcAft>
                <a:spcPct val="0"/>
              </a:spcAft>
              <a:defRPr sz="3000" b="1">
                <a:solidFill>
                  <a:schemeClr val="tx1"/>
                </a:solidFill>
                <a:latin typeface="Arial" charset="0"/>
              </a:defRPr>
            </a:lvl8pPr>
            <a:lvl9pPr marL="3886200" indent="-228600" defTabSz="739775" eaLnBrk="0" fontAlgn="base" hangingPunct="0">
              <a:lnSpc>
                <a:spcPct val="90000"/>
              </a:lnSpc>
              <a:spcBef>
                <a:spcPct val="0"/>
              </a:spcBef>
              <a:spcAft>
                <a:spcPct val="0"/>
              </a:spcAft>
              <a:defRPr sz="3000" b="1">
                <a:solidFill>
                  <a:schemeClr val="tx1"/>
                </a:solidFill>
                <a:latin typeface="Arial" charset="0"/>
              </a:defRPr>
            </a:lvl9pPr>
          </a:lstStyle>
          <a:p>
            <a:pPr algn="ctr"/>
            <a:r>
              <a:rPr lang="en-US" altLang="en-US" sz="1400" b="0" dirty="0">
                <a:latin typeface="Helvetica" charset="0"/>
              </a:rPr>
              <a:t>SMTP</a:t>
            </a:r>
            <a:br>
              <a:rPr lang="en-US" altLang="en-US" sz="1400" b="0" dirty="0">
                <a:latin typeface="Helvetica" charset="0"/>
              </a:rPr>
            </a:br>
            <a:r>
              <a:rPr lang="en-US" altLang="en-US" sz="1400" b="0" dirty="0">
                <a:latin typeface="Helvetica" charset="0"/>
              </a:rPr>
              <a:t>Server</a:t>
            </a:r>
          </a:p>
        </p:txBody>
      </p:sp>
      <p:sp>
        <p:nvSpPr>
          <p:cNvPr id="14360" name="Rectangle 24"/>
          <p:cNvSpPr>
            <a:spLocks noChangeAspect="1" noChangeArrowheads="1"/>
          </p:cNvSpPr>
          <p:nvPr/>
        </p:nvSpPr>
        <p:spPr bwMode="auto">
          <a:xfrm>
            <a:off x="4543425" y="2403475"/>
            <a:ext cx="1193800" cy="692150"/>
          </a:xfrm>
          <a:prstGeom prst="rect">
            <a:avLst/>
          </a:prstGeom>
          <a:solidFill>
            <a:schemeClr val="bg1"/>
          </a:solidFill>
          <a:ln w="19050">
            <a:solidFill>
              <a:schemeClr val="tx1"/>
            </a:solidFill>
            <a:miter lim="800000"/>
            <a:headEnd/>
            <a:tailEnd/>
          </a:ln>
        </p:spPr>
        <p:txBody>
          <a:bodyPr wrap="none" tIns="91440" bIns="91440">
            <a:spAutoFit/>
          </a:bodyPr>
          <a:lstStyle>
            <a:lvl1pPr defTabSz="739775">
              <a:defRPr sz="3000" b="1">
                <a:solidFill>
                  <a:schemeClr val="tx1"/>
                </a:solidFill>
                <a:latin typeface="Arial" charset="0"/>
              </a:defRPr>
            </a:lvl1pPr>
            <a:lvl2pPr marL="742950" indent="-285750" defTabSz="739775">
              <a:defRPr sz="3000" b="1">
                <a:solidFill>
                  <a:schemeClr val="tx1"/>
                </a:solidFill>
                <a:latin typeface="Arial" charset="0"/>
              </a:defRPr>
            </a:lvl2pPr>
            <a:lvl3pPr marL="1143000" indent="-228600" defTabSz="739775">
              <a:defRPr sz="3000" b="1">
                <a:solidFill>
                  <a:schemeClr val="tx1"/>
                </a:solidFill>
                <a:latin typeface="Arial" charset="0"/>
              </a:defRPr>
            </a:lvl3pPr>
            <a:lvl4pPr marL="1600200" indent="-228600" defTabSz="739775">
              <a:defRPr sz="3000" b="1">
                <a:solidFill>
                  <a:schemeClr val="tx1"/>
                </a:solidFill>
                <a:latin typeface="Arial" charset="0"/>
              </a:defRPr>
            </a:lvl4pPr>
            <a:lvl5pPr marL="2057400" indent="-228600" defTabSz="739775">
              <a:defRPr sz="3000" b="1">
                <a:solidFill>
                  <a:schemeClr val="tx1"/>
                </a:solidFill>
                <a:latin typeface="Arial" charset="0"/>
              </a:defRPr>
            </a:lvl5pPr>
            <a:lvl6pPr marL="2514600" indent="-228600" defTabSz="739775" eaLnBrk="0" fontAlgn="base" hangingPunct="0">
              <a:lnSpc>
                <a:spcPct val="90000"/>
              </a:lnSpc>
              <a:spcBef>
                <a:spcPct val="0"/>
              </a:spcBef>
              <a:spcAft>
                <a:spcPct val="0"/>
              </a:spcAft>
              <a:defRPr sz="3000" b="1">
                <a:solidFill>
                  <a:schemeClr val="tx1"/>
                </a:solidFill>
                <a:latin typeface="Arial" charset="0"/>
              </a:defRPr>
            </a:lvl6pPr>
            <a:lvl7pPr marL="2971800" indent="-228600" defTabSz="739775" eaLnBrk="0" fontAlgn="base" hangingPunct="0">
              <a:lnSpc>
                <a:spcPct val="90000"/>
              </a:lnSpc>
              <a:spcBef>
                <a:spcPct val="0"/>
              </a:spcBef>
              <a:spcAft>
                <a:spcPct val="0"/>
              </a:spcAft>
              <a:defRPr sz="3000" b="1">
                <a:solidFill>
                  <a:schemeClr val="tx1"/>
                </a:solidFill>
                <a:latin typeface="Arial" charset="0"/>
              </a:defRPr>
            </a:lvl7pPr>
            <a:lvl8pPr marL="3429000" indent="-228600" defTabSz="739775" eaLnBrk="0" fontAlgn="base" hangingPunct="0">
              <a:lnSpc>
                <a:spcPct val="90000"/>
              </a:lnSpc>
              <a:spcBef>
                <a:spcPct val="0"/>
              </a:spcBef>
              <a:spcAft>
                <a:spcPct val="0"/>
              </a:spcAft>
              <a:defRPr sz="3000" b="1">
                <a:solidFill>
                  <a:schemeClr val="tx1"/>
                </a:solidFill>
                <a:latin typeface="Arial" charset="0"/>
              </a:defRPr>
            </a:lvl8pPr>
            <a:lvl9pPr marL="3886200" indent="-228600" defTabSz="739775"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600" b="0" dirty="0">
                <a:latin typeface="Helvetica" charset="0"/>
              </a:rPr>
              <a:t>Application</a:t>
            </a:r>
          </a:p>
          <a:p>
            <a:pPr algn="ctr">
              <a:lnSpc>
                <a:spcPct val="100000"/>
              </a:lnSpc>
            </a:pPr>
            <a:r>
              <a:rPr lang="en-US" altLang="en-US" sz="1600" b="0" dirty="0">
                <a:latin typeface="Helvetica" charset="0"/>
              </a:rPr>
              <a:t>Server</a:t>
            </a:r>
          </a:p>
        </p:txBody>
      </p:sp>
      <p:sp>
        <p:nvSpPr>
          <p:cNvPr id="14361" name="Line 25"/>
          <p:cNvSpPr>
            <a:spLocks noChangeAspect="1" noChangeShapeType="1"/>
          </p:cNvSpPr>
          <p:nvPr/>
        </p:nvSpPr>
        <p:spPr bwMode="auto">
          <a:xfrm>
            <a:off x="2779713" y="3687764"/>
            <a:ext cx="6418262" cy="1587"/>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4362" name="Picture 26" descr="File-Application_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1426" y="2536825"/>
            <a:ext cx="474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27" descr="File-Application_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1" y="3927475"/>
            <a:ext cx="474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4" name="Picture 28" descr="File-Application_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1" y="4232275"/>
            <a:ext cx="474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5" name="Picture 29" descr="File-Application_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0976" y="4270375"/>
            <a:ext cx="474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6" name="Rectangle 30"/>
          <p:cNvSpPr>
            <a:spLocks noChangeArrowheads="1"/>
          </p:cNvSpPr>
          <p:nvPr/>
        </p:nvSpPr>
        <p:spPr bwMode="auto">
          <a:xfrm>
            <a:off x="3385658" y="2945220"/>
            <a:ext cx="493084" cy="276999"/>
          </a:xfrm>
          <a:prstGeom prst="rect">
            <a:avLst/>
          </a:prstGeom>
          <a:solidFill>
            <a:schemeClr val="bg1"/>
          </a:solidFill>
          <a:ln w="19050">
            <a:solidFill>
              <a:schemeClr val="tx1"/>
            </a:solidFill>
            <a:miter lim="800000"/>
            <a:headEnd type="none" w="sm" len="sm"/>
            <a:tailEnd type="none" w="sm" len="sm"/>
          </a:ln>
        </p:spPr>
        <p:txBody>
          <a:bodyPr wrap="none" lIns="45720" rIns="45720" anchor="ct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200" b="0">
                <a:latin typeface="Helvetica" charset="0"/>
              </a:rPr>
              <a:t>Agent</a:t>
            </a:r>
          </a:p>
        </p:txBody>
      </p:sp>
      <p:sp>
        <p:nvSpPr>
          <p:cNvPr id="14367" name="Rectangle 31"/>
          <p:cNvSpPr>
            <a:spLocks noChangeArrowheads="1"/>
          </p:cNvSpPr>
          <p:nvPr/>
        </p:nvSpPr>
        <p:spPr bwMode="auto">
          <a:xfrm>
            <a:off x="7860821" y="4770845"/>
            <a:ext cx="493084" cy="276999"/>
          </a:xfrm>
          <a:prstGeom prst="rect">
            <a:avLst/>
          </a:prstGeom>
          <a:solidFill>
            <a:schemeClr val="bg1"/>
          </a:solidFill>
          <a:ln w="19050">
            <a:solidFill>
              <a:schemeClr val="tx1"/>
            </a:solidFill>
            <a:miter lim="800000"/>
            <a:headEnd type="none" w="sm" len="sm"/>
            <a:tailEnd type="none" w="sm" len="sm"/>
          </a:ln>
        </p:spPr>
        <p:txBody>
          <a:bodyPr wrap="none" lIns="45720" rIns="45720" anchor="ct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200" b="0">
                <a:latin typeface="Helvetica" charset="0"/>
              </a:rPr>
              <a:t>Agent</a:t>
            </a:r>
          </a:p>
        </p:txBody>
      </p:sp>
      <p:pic>
        <p:nvPicPr>
          <p:cNvPr id="14368" name="Picture 32" descr="Firewall_Vertic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5700" y="3270250"/>
            <a:ext cx="401638"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9" name="Picture 33" descr="Secure_Endpoints_P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7876" y="4194176"/>
            <a:ext cx="75882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0" name="Rectangle 34"/>
          <p:cNvSpPr>
            <a:spLocks noChangeArrowheads="1"/>
          </p:cNvSpPr>
          <p:nvPr/>
        </p:nvSpPr>
        <p:spPr bwMode="auto">
          <a:xfrm>
            <a:off x="5959475" y="4770845"/>
            <a:ext cx="609600" cy="276999"/>
          </a:xfrm>
          <a:prstGeom prst="rect">
            <a:avLst/>
          </a:prstGeom>
          <a:solidFill>
            <a:schemeClr val="bg1"/>
          </a:solidFill>
          <a:ln w="19050">
            <a:solidFill>
              <a:schemeClr val="tx1"/>
            </a:solidFill>
            <a:miter lim="800000"/>
            <a:headEnd type="none" w="sm" len="sm"/>
            <a:tailEnd type="none" w="sm" len="sm"/>
          </a:ln>
        </p:spPr>
        <p:txBody>
          <a:bodyPr lIns="45720" rIns="45720" anchor="ct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200" b="0">
                <a:latin typeface="Helvetica" charset="0"/>
              </a:rPr>
              <a:t>Agent</a:t>
            </a:r>
          </a:p>
        </p:txBody>
      </p:sp>
      <p:pic>
        <p:nvPicPr>
          <p:cNvPr id="14371" name="Picture 35" descr="Secure_Endpoints_Lapt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6800" y="3886200"/>
            <a:ext cx="685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2" name="Picture 36" descr="Secure_Endpoints_Lapt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3922714"/>
            <a:ext cx="685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3" name="Picture 37" descr="Secure_Endpoints_Lapt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0488" y="3922714"/>
            <a:ext cx="6858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74" name="Picture 38" descr="Secure_Endpoints_Lapt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8425" y="2660650"/>
            <a:ext cx="685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5" name="Rectangle 39"/>
          <p:cNvSpPr>
            <a:spLocks noChangeArrowheads="1"/>
          </p:cNvSpPr>
          <p:nvPr/>
        </p:nvSpPr>
        <p:spPr bwMode="auto">
          <a:xfrm>
            <a:off x="2395058" y="2945220"/>
            <a:ext cx="493084" cy="276999"/>
          </a:xfrm>
          <a:prstGeom prst="rect">
            <a:avLst/>
          </a:prstGeom>
          <a:solidFill>
            <a:schemeClr val="bg1"/>
          </a:solidFill>
          <a:ln w="19050">
            <a:solidFill>
              <a:schemeClr val="tx1"/>
            </a:solidFill>
            <a:miter lim="800000"/>
            <a:headEnd type="none" w="sm" len="sm"/>
            <a:tailEnd type="none" w="sm" len="sm"/>
          </a:ln>
        </p:spPr>
        <p:txBody>
          <a:bodyPr wrap="none" lIns="45720" rIns="45720" anchor="ct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200" b="0">
                <a:latin typeface="Helvetica" charset="0"/>
              </a:rPr>
              <a:t>Agent</a:t>
            </a:r>
          </a:p>
        </p:txBody>
      </p:sp>
      <p:sp>
        <p:nvSpPr>
          <p:cNvPr id="14376" name="Rectangle 40"/>
          <p:cNvSpPr>
            <a:spLocks noChangeArrowheads="1"/>
          </p:cNvSpPr>
          <p:nvPr/>
        </p:nvSpPr>
        <p:spPr bwMode="auto">
          <a:xfrm>
            <a:off x="4058758" y="4389845"/>
            <a:ext cx="493084" cy="276999"/>
          </a:xfrm>
          <a:prstGeom prst="rect">
            <a:avLst/>
          </a:prstGeom>
          <a:solidFill>
            <a:schemeClr val="bg1"/>
          </a:solidFill>
          <a:ln w="19050">
            <a:solidFill>
              <a:schemeClr val="tx1"/>
            </a:solidFill>
            <a:miter lim="800000"/>
            <a:headEnd type="none" w="sm" len="sm"/>
            <a:tailEnd type="none" w="sm" len="sm"/>
          </a:ln>
        </p:spPr>
        <p:txBody>
          <a:bodyPr wrap="none" lIns="45720" rIns="45720" anchor="ct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200" b="0">
                <a:latin typeface="Helvetica" charset="0"/>
              </a:rPr>
              <a:t>Agent</a:t>
            </a:r>
          </a:p>
        </p:txBody>
      </p:sp>
      <p:sp>
        <p:nvSpPr>
          <p:cNvPr id="14377" name="Rectangle 41"/>
          <p:cNvSpPr>
            <a:spLocks noChangeArrowheads="1"/>
          </p:cNvSpPr>
          <p:nvPr/>
        </p:nvSpPr>
        <p:spPr bwMode="auto">
          <a:xfrm>
            <a:off x="3284058" y="4393020"/>
            <a:ext cx="493084" cy="276999"/>
          </a:xfrm>
          <a:prstGeom prst="rect">
            <a:avLst/>
          </a:prstGeom>
          <a:solidFill>
            <a:schemeClr val="bg1"/>
          </a:solidFill>
          <a:ln w="19050">
            <a:solidFill>
              <a:schemeClr val="tx1"/>
            </a:solidFill>
            <a:miter lim="800000"/>
            <a:headEnd type="none" w="sm" len="sm"/>
            <a:tailEnd type="none" w="sm" len="sm"/>
          </a:ln>
        </p:spPr>
        <p:txBody>
          <a:bodyPr wrap="none" lIns="45720" rIns="45720" anchor="ct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200" b="0">
                <a:latin typeface="Helvetica" charset="0"/>
              </a:rPr>
              <a:t>Agent</a:t>
            </a:r>
          </a:p>
        </p:txBody>
      </p:sp>
      <p:pic>
        <p:nvPicPr>
          <p:cNvPr id="14378" name="Picture 42" descr="Network_Cloud_Stand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3900" y="3138488"/>
            <a:ext cx="1981200"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9" name="Rectangle 43"/>
          <p:cNvSpPr>
            <a:spLocks noChangeAspect="1" noChangeArrowheads="1"/>
          </p:cNvSpPr>
          <p:nvPr/>
        </p:nvSpPr>
        <p:spPr bwMode="auto">
          <a:xfrm>
            <a:off x="8153400" y="3089276"/>
            <a:ext cx="22796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296" tIns="270157" rIns="540296" bIns="270157">
            <a:spAutoFit/>
          </a:bodyPr>
          <a:lstStyle>
            <a:lvl1pPr defTabSz="1028700">
              <a:defRPr sz="3000" b="1">
                <a:solidFill>
                  <a:schemeClr val="tx1"/>
                </a:solidFill>
                <a:latin typeface="Arial" charset="0"/>
              </a:defRPr>
            </a:lvl1pPr>
            <a:lvl2pPr marL="742950" indent="-285750" defTabSz="1028700">
              <a:defRPr sz="3000" b="1">
                <a:solidFill>
                  <a:schemeClr val="tx1"/>
                </a:solidFill>
                <a:latin typeface="Arial" charset="0"/>
              </a:defRPr>
            </a:lvl2pPr>
            <a:lvl3pPr marL="1143000" indent="-228600" defTabSz="1028700">
              <a:defRPr sz="3000" b="1">
                <a:solidFill>
                  <a:schemeClr val="tx1"/>
                </a:solidFill>
                <a:latin typeface="Arial" charset="0"/>
              </a:defRPr>
            </a:lvl3pPr>
            <a:lvl4pPr marL="1600200" indent="-228600" defTabSz="1028700">
              <a:defRPr sz="3000" b="1">
                <a:solidFill>
                  <a:schemeClr val="tx1"/>
                </a:solidFill>
                <a:latin typeface="Arial" charset="0"/>
              </a:defRPr>
            </a:lvl4pPr>
            <a:lvl5pPr marL="2057400" indent="-228600" defTabSz="1028700">
              <a:defRPr sz="3000" b="1">
                <a:solidFill>
                  <a:schemeClr val="tx1"/>
                </a:solidFill>
                <a:latin typeface="Arial" charset="0"/>
              </a:defRPr>
            </a:lvl5pPr>
            <a:lvl6pPr marL="2514600" indent="-228600" defTabSz="1028700" eaLnBrk="0" fontAlgn="base" hangingPunct="0">
              <a:lnSpc>
                <a:spcPct val="90000"/>
              </a:lnSpc>
              <a:spcBef>
                <a:spcPct val="0"/>
              </a:spcBef>
              <a:spcAft>
                <a:spcPct val="0"/>
              </a:spcAft>
              <a:defRPr sz="3000" b="1">
                <a:solidFill>
                  <a:schemeClr val="tx1"/>
                </a:solidFill>
                <a:latin typeface="Arial" charset="0"/>
              </a:defRPr>
            </a:lvl6pPr>
            <a:lvl7pPr marL="2971800" indent="-228600" defTabSz="1028700" eaLnBrk="0" fontAlgn="base" hangingPunct="0">
              <a:lnSpc>
                <a:spcPct val="90000"/>
              </a:lnSpc>
              <a:spcBef>
                <a:spcPct val="0"/>
              </a:spcBef>
              <a:spcAft>
                <a:spcPct val="0"/>
              </a:spcAft>
              <a:defRPr sz="3000" b="1">
                <a:solidFill>
                  <a:schemeClr val="tx1"/>
                </a:solidFill>
                <a:latin typeface="Arial" charset="0"/>
              </a:defRPr>
            </a:lvl7pPr>
            <a:lvl8pPr marL="3429000" indent="-228600" defTabSz="1028700" eaLnBrk="0" fontAlgn="base" hangingPunct="0">
              <a:lnSpc>
                <a:spcPct val="90000"/>
              </a:lnSpc>
              <a:spcBef>
                <a:spcPct val="0"/>
              </a:spcBef>
              <a:spcAft>
                <a:spcPct val="0"/>
              </a:spcAft>
              <a:defRPr sz="3000" b="1">
                <a:solidFill>
                  <a:schemeClr val="tx1"/>
                </a:solidFill>
                <a:latin typeface="Arial" charset="0"/>
              </a:defRPr>
            </a:lvl8pPr>
            <a:lvl9pPr marL="3886200" indent="-228600" defTabSz="10287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spcBef>
                <a:spcPct val="50000"/>
              </a:spcBef>
            </a:pPr>
            <a:r>
              <a:rPr lang="en-US" altLang="en-US" sz="1800" b="0" dirty="0">
                <a:solidFill>
                  <a:schemeClr val="bg1"/>
                </a:solidFill>
                <a:latin typeface="Helvetica" charset="0"/>
              </a:rPr>
              <a:t>Untrusted</a:t>
            </a:r>
            <a:br>
              <a:rPr lang="en-US" altLang="en-US" sz="1800" b="0" dirty="0">
                <a:solidFill>
                  <a:schemeClr val="bg1"/>
                </a:solidFill>
                <a:latin typeface="Helvetica" charset="0"/>
              </a:rPr>
            </a:br>
            <a:r>
              <a:rPr lang="en-US" altLang="en-US" sz="1800" b="0" dirty="0">
                <a:solidFill>
                  <a:schemeClr val="bg1"/>
                </a:solidFill>
                <a:latin typeface="Helvetica" charset="0"/>
              </a:rPr>
              <a:t>Network</a:t>
            </a:r>
          </a:p>
        </p:txBody>
      </p:sp>
      <p:sp>
        <p:nvSpPr>
          <p:cNvPr id="14380" name="Rectangle 44"/>
          <p:cNvSpPr>
            <a:spLocks noChangeArrowheads="1"/>
          </p:cNvSpPr>
          <p:nvPr/>
        </p:nvSpPr>
        <p:spPr bwMode="auto">
          <a:xfrm>
            <a:off x="6934200" y="4774020"/>
            <a:ext cx="615950" cy="276999"/>
          </a:xfrm>
          <a:prstGeom prst="rect">
            <a:avLst/>
          </a:prstGeom>
          <a:solidFill>
            <a:schemeClr val="bg1"/>
          </a:solidFill>
          <a:ln w="19050">
            <a:solidFill>
              <a:schemeClr val="tx1"/>
            </a:solidFill>
            <a:miter lim="800000"/>
            <a:headEnd type="none" w="sm" len="sm"/>
            <a:tailEnd type="none" w="sm" len="sm"/>
          </a:ln>
        </p:spPr>
        <p:txBody>
          <a:bodyPr lIns="45720" rIns="45720" anchor="ct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200" b="0">
                <a:latin typeface="Helvetica" charset="0"/>
              </a:rPr>
              <a:t>Agent</a:t>
            </a:r>
          </a:p>
        </p:txBody>
      </p:sp>
      <p:sp>
        <p:nvSpPr>
          <p:cNvPr id="14381" name="Rectangle 45"/>
          <p:cNvSpPr>
            <a:spLocks noChangeArrowheads="1"/>
          </p:cNvSpPr>
          <p:nvPr/>
        </p:nvSpPr>
        <p:spPr bwMode="auto">
          <a:xfrm>
            <a:off x="4808058" y="4393020"/>
            <a:ext cx="493084" cy="276999"/>
          </a:xfrm>
          <a:prstGeom prst="rect">
            <a:avLst/>
          </a:prstGeom>
          <a:solidFill>
            <a:schemeClr val="bg1"/>
          </a:solidFill>
          <a:ln w="19050">
            <a:solidFill>
              <a:schemeClr val="tx1"/>
            </a:solidFill>
            <a:miter lim="800000"/>
            <a:headEnd type="none" w="sm" len="sm"/>
            <a:tailEnd type="none" w="sm" len="sm"/>
          </a:ln>
        </p:spPr>
        <p:txBody>
          <a:bodyPr wrap="none" lIns="45720" rIns="45720" anchor="ct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200" b="0">
                <a:latin typeface="Helvetica" charset="0"/>
              </a:rPr>
              <a:t>Agent</a:t>
            </a:r>
          </a:p>
        </p:txBody>
      </p:sp>
      <p:sp>
        <p:nvSpPr>
          <p:cNvPr id="14382" name="Rectangle 46"/>
          <p:cNvSpPr>
            <a:spLocks noChangeArrowheads="1"/>
          </p:cNvSpPr>
          <p:nvPr/>
        </p:nvSpPr>
        <p:spPr bwMode="auto">
          <a:xfrm>
            <a:off x="2522058" y="4393020"/>
            <a:ext cx="493084" cy="276999"/>
          </a:xfrm>
          <a:prstGeom prst="rect">
            <a:avLst/>
          </a:prstGeom>
          <a:solidFill>
            <a:schemeClr val="bg1"/>
          </a:solidFill>
          <a:ln w="19050">
            <a:solidFill>
              <a:schemeClr val="tx1"/>
            </a:solidFill>
            <a:miter lim="800000"/>
            <a:headEnd type="none" w="sm" len="sm"/>
            <a:tailEnd type="none" w="sm" len="sm"/>
          </a:ln>
        </p:spPr>
        <p:txBody>
          <a:bodyPr wrap="none" lIns="45720" rIns="45720" anchor="ct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200" b="0">
                <a:latin typeface="Helvetica" charset="0"/>
              </a:rPr>
              <a:t>Agent</a:t>
            </a:r>
          </a:p>
        </p:txBody>
      </p:sp>
    </p:spTree>
    <p:extLst>
      <p:ext uri="{BB962C8B-B14F-4D97-AF65-F5344CB8AC3E}">
        <p14:creationId xmlns:p14="http://schemas.microsoft.com/office/powerpoint/2010/main" val="203068101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GB" altLang="en-US"/>
              <a:t>Comparing HIPS and Network IPS</a:t>
            </a:r>
          </a:p>
        </p:txBody>
      </p:sp>
      <p:graphicFrame>
        <p:nvGraphicFramePr>
          <p:cNvPr id="263193" name="Group 25"/>
          <p:cNvGraphicFramePr>
            <a:graphicFrameLocks noGrp="1"/>
          </p:cNvGraphicFramePr>
          <p:nvPr>
            <p:ph idx="1"/>
            <p:extLst>
              <p:ext uri="{D42A27DB-BD31-4B8C-83A1-F6EECF244321}">
                <p14:modId xmlns:p14="http://schemas.microsoft.com/office/powerpoint/2010/main" val="3308154063"/>
              </p:ext>
            </p:extLst>
          </p:nvPr>
        </p:nvGraphicFramePr>
        <p:xfrm>
          <a:off x="1066800" y="2103438"/>
          <a:ext cx="10058399" cy="4095433"/>
        </p:xfrm>
        <a:graphic>
          <a:graphicData uri="http://schemas.openxmlformats.org/drawingml/2006/table">
            <a:tbl>
              <a:tblPr/>
              <a:tblGrid>
                <a:gridCol w="1491615">
                  <a:extLst>
                    <a:ext uri="{9D8B030D-6E8A-4147-A177-3AD203B41FA5}">
                      <a16:colId xmlns:a16="http://schemas.microsoft.com/office/drawing/2014/main" val="20000"/>
                    </a:ext>
                  </a:extLst>
                </a:gridCol>
                <a:gridCol w="4431030">
                  <a:extLst>
                    <a:ext uri="{9D8B030D-6E8A-4147-A177-3AD203B41FA5}">
                      <a16:colId xmlns:a16="http://schemas.microsoft.com/office/drawing/2014/main" val="20001"/>
                    </a:ext>
                  </a:extLst>
                </a:gridCol>
                <a:gridCol w="4135754">
                  <a:extLst>
                    <a:ext uri="{9D8B030D-6E8A-4147-A177-3AD203B41FA5}">
                      <a16:colId xmlns:a16="http://schemas.microsoft.com/office/drawing/2014/main" val="20002"/>
                    </a:ext>
                  </a:extLst>
                </a:gridCol>
              </a:tblGrid>
              <a:tr h="544513">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rgbClr val="005569"/>
                        </a:buClr>
                        <a:buSzTx/>
                        <a:buFontTx/>
                        <a:buNone/>
                        <a:tabLst/>
                      </a:pPr>
                      <a:endParaRPr kumimoji="0" lang="de-DE" altLang="en-US" sz="2800" b="0" i="0" u="none" strike="noStrike" cap="none" normalizeH="0" baseline="0">
                        <a:ln>
                          <a:noFill/>
                        </a:ln>
                        <a:solidFill>
                          <a:schemeClr val="tx2"/>
                        </a:solidFill>
                        <a:effectLst/>
                        <a:latin typeface="Arial" charset="0"/>
                      </a:endParaRPr>
                    </a:p>
                  </a:txBody>
                  <a:tcPr marL="45720" marR="4572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GB" altLang="en-US" sz="2400" b="0" i="0" u="none" strike="noStrike" cap="none" normalizeH="0" baseline="0">
                          <a:ln>
                            <a:noFill/>
                          </a:ln>
                          <a:solidFill>
                            <a:schemeClr val="tx1"/>
                          </a:solidFill>
                          <a:effectLst/>
                          <a:latin typeface="Arial" charset="0"/>
                        </a:rPr>
                        <a:t>Advantages</a:t>
                      </a: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GB" altLang="en-US" sz="2400" b="0" i="0" u="none" strike="noStrike" cap="none" normalizeH="0" baseline="0">
                          <a:ln>
                            <a:noFill/>
                          </a:ln>
                          <a:solidFill>
                            <a:schemeClr val="tx1"/>
                          </a:solidFill>
                          <a:effectLst/>
                          <a:latin typeface="Arial" charset="0"/>
                        </a:rPr>
                        <a:t>Disadvantages</a:t>
                      </a: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339850">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GB" altLang="en-US" sz="2000" b="0" i="0" u="none" strike="noStrike" cap="none" normalizeH="0" baseline="0">
                          <a:ln>
                            <a:noFill/>
                          </a:ln>
                          <a:solidFill>
                            <a:schemeClr val="tx1"/>
                          </a:solidFill>
                          <a:effectLst/>
                          <a:latin typeface="Arial" charset="0"/>
                        </a:rPr>
                        <a:t>HIPS</a:t>
                      </a: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3038" indent="-173038" defTabSz="814388">
                        <a:lnSpc>
                          <a:spcPct val="95000"/>
                        </a:lnSpc>
                        <a:spcBef>
                          <a:spcPct val="50000"/>
                        </a:spcBef>
                        <a:buClr>
                          <a:srgbClr val="005569"/>
                        </a:buClr>
                        <a:tabLst>
                          <a:tab pos="173038" algn="l"/>
                        </a:tabLst>
                        <a:defRPr sz="2400">
                          <a:solidFill>
                            <a:schemeClr val="tx1"/>
                          </a:solidFill>
                          <a:latin typeface="Arial" charset="0"/>
                        </a:defRPr>
                      </a:lvl1pPr>
                      <a:lvl2pPr marL="742950" indent="-285750" defTabSz="814388">
                        <a:lnSpc>
                          <a:spcPct val="95000"/>
                        </a:lnSpc>
                        <a:spcBef>
                          <a:spcPct val="50000"/>
                        </a:spcBef>
                        <a:buClr>
                          <a:srgbClr val="005569"/>
                        </a:buClr>
                        <a:tabLst>
                          <a:tab pos="173038" algn="l"/>
                        </a:tabLst>
                        <a:defRPr sz="2000">
                          <a:solidFill>
                            <a:schemeClr val="tx1"/>
                          </a:solidFill>
                          <a:latin typeface="Arial" charset="0"/>
                        </a:defRPr>
                      </a:lvl2pPr>
                      <a:lvl3pPr marL="1143000" indent="-228600" defTabSz="814388">
                        <a:lnSpc>
                          <a:spcPct val="95000"/>
                        </a:lnSpc>
                        <a:spcBef>
                          <a:spcPct val="50000"/>
                        </a:spcBef>
                        <a:buClr>
                          <a:srgbClr val="005569"/>
                        </a:buClr>
                        <a:tabLst>
                          <a:tab pos="173038" algn="l"/>
                        </a:tabLst>
                        <a:defRPr>
                          <a:solidFill>
                            <a:schemeClr val="tx1"/>
                          </a:solidFill>
                          <a:latin typeface="Arial" charset="0"/>
                        </a:defRPr>
                      </a:lvl3pPr>
                      <a:lvl4pPr marL="1600200" indent="-228600" defTabSz="814388">
                        <a:lnSpc>
                          <a:spcPct val="95000"/>
                        </a:lnSpc>
                        <a:spcBef>
                          <a:spcPct val="50000"/>
                        </a:spcBef>
                        <a:buClr>
                          <a:srgbClr val="005569"/>
                        </a:buClr>
                        <a:tabLst>
                          <a:tab pos="173038" algn="l"/>
                        </a:tabLst>
                        <a:defRPr>
                          <a:solidFill>
                            <a:schemeClr val="tx1"/>
                          </a:solidFill>
                          <a:latin typeface="Arial" charset="0"/>
                        </a:defRPr>
                      </a:lvl4pPr>
                      <a:lvl5pPr marL="2057400" indent="-228600" defTabSz="814388">
                        <a:lnSpc>
                          <a:spcPct val="95000"/>
                        </a:lnSpc>
                        <a:spcBef>
                          <a:spcPct val="50000"/>
                        </a:spcBef>
                        <a:buClr>
                          <a:srgbClr val="005569"/>
                        </a:buClr>
                        <a:tabLst>
                          <a:tab pos="173038" algn="l"/>
                        </a:tabLst>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9pPr>
                    </a:lstStyle>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GB" altLang="en-US" sz="2000" b="0" i="0" u="none" strike="noStrike" cap="none" normalizeH="0" baseline="0">
                          <a:ln>
                            <a:noFill/>
                          </a:ln>
                          <a:solidFill>
                            <a:schemeClr val="bg1"/>
                          </a:solidFill>
                          <a:effectLst/>
                          <a:latin typeface="Arial" charset="0"/>
                        </a:rPr>
                        <a:t>Is host-specific</a:t>
                      </a:r>
                    </a:p>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GB" altLang="en-US" sz="2000" b="0" i="0" u="none" strike="noStrike" cap="none" normalizeH="0" baseline="0">
                          <a:ln>
                            <a:noFill/>
                          </a:ln>
                          <a:solidFill>
                            <a:schemeClr val="bg1"/>
                          </a:solidFill>
                          <a:effectLst/>
                          <a:latin typeface="Arial" charset="0"/>
                        </a:rPr>
                        <a:t>Protects host after decryption</a:t>
                      </a:r>
                    </a:p>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US" altLang="en-US" sz="2000" b="0" i="0" u="none" strike="noStrike" cap="none" normalizeH="0" baseline="0">
                          <a:ln>
                            <a:noFill/>
                          </a:ln>
                          <a:solidFill>
                            <a:schemeClr val="bg1"/>
                          </a:solidFill>
                          <a:effectLst/>
                          <a:latin typeface="Arial" charset="0"/>
                        </a:rPr>
                        <a:t>Provides application-level encryption protection</a:t>
                      </a:r>
                      <a:endParaRPr kumimoji="0" lang="en-GB" altLang="en-US" sz="2000" b="0" i="0" u="none" strike="noStrike" cap="none" normalizeH="0" baseline="0">
                        <a:ln>
                          <a:noFill/>
                        </a:ln>
                        <a:solidFill>
                          <a:schemeClr val="bg1"/>
                        </a:solidFill>
                        <a:effectLst/>
                        <a:latin typeface="Arial" charset="0"/>
                      </a:endParaRPr>
                    </a:p>
                  </a:txBody>
                  <a:tcPr marL="45720" marR="457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D2D4"/>
                    </a:solidFill>
                  </a:tcPr>
                </a:tc>
                <a:tc>
                  <a:txBody>
                    <a:bodyPr/>
                    <a:lstStyle>
                      <a:lvl1pPr marL="173038" indent="-173038" defTabSz="814388">
                        <a:lnSpc>
                          <a:spcPct val="95000"/>
                        </a:lnSpc>
                        <a:spcBef>
                          <a:spcPct val="50000"/>
                        </a:spcBef>
                        <a:buClr>
                          <a:srgbClr val="005569"/>
                        </a:buClr>
                        <a:tabLst>
                          <a:tab pos="173038" algn="l"/>
                        </a:tabLst>
                        <a:defRPr sz="2400">
                          <a:solidFill>
                            <a:schemeClr val="tx1"/>
                          </a:solidFill>
                          <a:latin typeface="Arial" charset="0"/>
                        </a:defRPr>
                      </a:lvl1pPr>
                      <a:lvl2pPr marL="742950" indent="-285750" defTabSz="814388">
                        <a:lnSpc>
                          <a:spcPct val="95000"/>
                        </a:lnSpc>
                        <a:spcBef>
                          <a:spcPct val="50000"/>
                        </a:spcBef>
                        <a:buClr>
                          <a:srgbClr val="005569"/>
                        </a:buClr>
                        <a:tabLst>
                          <a:tab pos="173038" algn="l"/>
                        </a:tabLst>
                        <a:defRPr sz="2000">
                          <a:solidFill>
                            <a:schemeClr val="tx1"/>
                          </a:solidFill>
                          <a:latin typeface="Arial" charset="0"/>
                        </a:defRPr>
                      </a:lvl2pPr>
                      <a:lvl3pPr marL="1143000" indent="-228600" defTabSz="814388">
                        <a:lnSpc>
                          <a:spcPct val="95000"/>
                        </a:lnSpc>
                        <a:spcBef>
                          <a:spcPct val="50000"/>
                        </a:spcBef>
                        <a:buClr>
                          <a:srgbClr val="005569"/>
                        </a:buClr>
                        <a:tabLst>
                          <a:tab pos="173038" algn="l"/>
                        </a:tabLst>
                        <a:defRPr>
                          <a:solidFill>
                            <a:schemeClr val="tx1"/>
                          </a:solidFill>
                          <a:latin typeface="Arial" charset="0"/>
                        </a:defRPr>
                      </a:lvl3pPr>
                      <a:lvl4pPr marL="1600200" indent="-228600" defTabSz="814388">
                        <a:lnSpc>
                          <a:spcPct val="95000"/>
                        </a:lnSpc>
                        <a:spcBef>
                          <a:spcPct val="50000"/>
                        </a:spcBef>
                        <a:buClr>
                          <a:srgbClr val="005569"/>
                        </a:buClr>
                        <a:tabLst>
                          <a:tab pos="173038" algn="l"/>
                        </a:tabLst>
                        <a:defRPr>
                          <a:solidFill>
                            <a:schemeClr val="tx1"/>
                          </a:solidFill>
                          <a:latin typeface="Arial" charset="0"/>
                        </a:defRPr>
                      </a:lvl4pPr>
                      <a:lvl5pPr marL="2057400" indent="-228600" defTabSz="814388">
                        <a:lnSpc>
                          <a:spcPct val="95000"/>
                        </a:lnSpc>
                        <a:spcBef>
                          <a:spcPct val="50000"/>
                        </a:spcBef>
                        <a:buClr>
                          <a:srgbClr val="005569"/>
                        </a:buClr>
                        <a:tabLst>
                          <a:tab pos="173038" algn="l"/>
                        </a:tabLst>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9pPr>
                    </a:lstStyle>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GB" altLang="en-US" sz="2000" b="0" i="0" u="none" strike="noStrike" cap="none" normalizeH="0" baseline="0">
                          <a:ln>
                            <a:noFill/>
                          </a:ln>
                          <a:solidFill>
                            <a:schemeClr val="bg1"/>
                          </a:solidFill>
                          <a:effectLst/>
                          <a:latin typeface="Arial" charset="0"/>
                        </a:rPr>
                        <a:t>Operating system dependent</a:t>
                      </a:r>
                    </a:p>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GB" altLang="en-US" sz="2000" b="0" i="0" u="none" strike="noStrike" cap="none" normalizeH="0" baseline="0">
                          <a:ln>
                            <a:noFill/>
                          </a:ln>
                          <a:solidFill>
                            <a:schemeClr val="bg1"/>
                          </a:solidFill>
                          <a:effectLst/>
                          <a:latin typeface="Arial" charset="0"/>
                        </a:rPr>
                        <a:t>Lower level network events not seen</a:t>
                      </a:r>
                    </a:p>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GB" altLang="en-US" sz="2000" b="0" i="0" u="none" strike="noStrike" cap="none" normalizeH="0" baseline="0">
                          <a:ln>
                            <a:noFill/>
                          </a:ln>
                          <a:solidFill>
                            <a:schemeClr val="bg1"/>
                          </a:solidFill>
                          <a:effectLst/>
                          <a:latin typeface="Arial" charset="0"/>
                        </a:rPr>
                        <a:t>Host is visible to attackers</a:t>
                      </a:r>
                    </a:p>
                  </a:txBody>
                  <a:tcPr marL="45720" marR="457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D2D4"/>
                    </a:solidFill>
                  </a:tcPr>
                </a:tc>
                <a:extLst>
                  <a:ext uri="{0D108BD9-81ED-4DB2-BD59-A6C34878D82A}">
                    <a16:rowId xmlns:a16="http://schemas.microsoft.com/office/drawing/2014/main" val="10001"/>
                  </a:ext>
                </a:extLst>
              </a:tr>
              <a:tr h="1344613">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GB" altLang="en-US" sz="2000" b="0" i="0" u="none" strike="noStrike" cap="none" normalizeH="0" baseline="0">
                          <a:ln>
                            <a:noFill/>
                          </a:ln>
                          <a:solidFill>
                            <a:schemeClr val="tx1"/>
                          </a:solidFill>
                          <a:effectLst/>
                          <a:latin typeface="Arial" charset="0"/>
                        </a:rPr>
                        <a:t>Network IPS</a:t>
                      </a: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173038" indent="-173038" defTabSz="814388">
                        <a:lnSpc>
                          <a:spcPct val="95000"/>
                        </a:lnSpc>
                        <a:spcBef>
                          <a:spcPct val="50000"/>
                        </a:spcBef>
                        <a:buClr>
                          <a:srgbClr val="005569"/>
                        </a:buClr>
                        <a:tabLst>
                          <a:tab pos="173038" algn="l"/>
                        </a:tabLst>
                        <a:defRPr sz="2400">
                          <a:solidFill>
                            <a:schemeClr val="tx1"/>
                          </a:solidFill>
                          <a:latin typeface="Arial" charset="0"/>
                        </a:defRPr>
                      </a:lvl1pPr>
                      <a:lvl2pPr marL="742950" indent="-285750" defTabSz="814388">
                        <a:lnSpc>
                          <a:spcPct val="95000"/>
                        </a:lnSpc>
                        <a:spcBef>
                          <a:spcPct val="50000"/>
                        </a:spcBef>
                        <a:buClr>
                          <a:srgbClr val="005569"/>
                        </a:buClr>
                        <a:tabLst>
                          <a:tab pos="173038" algn="l"/>
                        </a:tabLst>
                        <a:defRPr sz="2000">
                          <a:solidFill>
                            <a:schemeClr val="tx1"/>
                          </a:solidFill>
                          <a:latin typeface="Arial" charset="0"/>
                        </a:defRPr>
                      </a:lvl2pPr>
                      <a:lvl3pPr marL="1143000" indent="-228600" defTabSz="814388">
                        <a:lnSpc>
                          <a:spcPct val="95000"/>
                        </a:lnSpc>
                        <a:spcBef>
                          <a:spcPct val="50000"/>
                        </a:spcBef>
                        <a:buClr>
                          <a:srgbClr val="005569"/>
                        </a:buClr>
                        <a:tabLst>
                          <a:tab pos="173038" algn="l"/>
                        </a:tabLst>
                        <a:defRPr>
                          <a:solidFill>
                            <a:schemeClr val="tx1"/>
                          </a:solidFill>
                          <a:latin typeface="Arial" charset="0"/>
                        </a:defRPr>
                      </a:lvl3pPr>
                      <a:lvl4pPr marL="1600200" indent="-228600" defTabSz="814388">
                        <a:lnSpc>
                          <a:spcPct val="95000"/>
                        </a:lnSpc>
                        <a:spcBef>
                          <a:spcPct val="50000"/>
                        </a:spcBef>
                        <a:buClr>
                          <a:srgbClr val="005569"/>
                        </a:buClr>
                        <a:tabLst>
                          <a:tab pos="173038" algn="l"/>
                        </a:tabLst>
                        <a:defRPr>
                          <a:solidFill>
                            <a:schemeClr val="tx1"/>
                          </a:solidFill>
                          <a:latin typeface="Arial" charset="0"/>
                        </a:defRPr>
                      </a:lvl4pPr>
                      <a:lvl5pPr marL="2057400" indent="-228600" defTabSz="814388">
                        <a:lnSpc>
                          <a:spcPct val="95000"/>
                        </a:lnSpc>
                        <a:spcBef>
                          <a:spcPct val="50000"/>
                        </a:spcBef>
                        <a:buClr>
                          <a:srgbClr val="005569"/>
                        </a:buClr>
                        <a:tabLst>
                          <a:tab pos="173038" algn="l"/>
                        </a:tabLst>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9pPr>
                    </a:lstStyle>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GB" altLang="en-US" sz="2000" b="0" i="0" u="none" strike="noStrike" cap="none" normalizeH="0" baseline="0">
                          <a:ln>
                            <a:noFill/>
                          </a:ln>
                          <a:solidFill>
                            <a:schemeClr val="bg1"/>
                          </a:solidFill>
                          <a:effectLst/>
                          <a:latin typeface="Arial" charset="0"/>
                        </a:rPr>
                        <a:t>Is cost-effective</a:t>
                      </a:r>
                    </a:p>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GB" altLang="en-US" sz="2000" b="0" i="0" u="none" strike="noStrike" cap="none" normalizeH="0" baseline="0">
                          <a:ln>
                            <a:noFill/>
                          </a:ln>
                          <a:solidFill>
                            <a:schemeClr val="bg1"/>
                          </a:solidFill>
                          <a:effectLst/>
                          <a:latin typeface="Arial" charset="0"/>
                        </a:rPr>
                        <a:t>Not visible on the network</a:t>
                      </a:r>
                    </a:p>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GB" altLang="en-US" sz="2000" b="0" i="0" u="none" strike="noStrike" cap="none" normalizeH="0" baseline="0">
                          <a:ln>
                            <a:noFill/>
                          </a:ln>
                          <a:solidFill>
                            <a:schemeClr val="bg1"/>
                          </a:solidFill>
                          <a:effectLst/>
                          <a:latin typeface="Arial" charset="0"/>
                        </a:rPr>
                        <a:t>Operating system independent</a:t>
                      </a:r>
                    </a:p>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GB" altLang="en-US" sz="2000" b="0" i="0" u="none" strike="noStrike" cap="none" normalizeH="0" baseline="0">
                          <a:ln>
                            <a:noFill/>
                          </a:ln>
                          <a:solidFill>
                            <a:schemeClr val="bg1"/>
                          </a:solidFill>
                          <a:effectLst/>
                          <a:latin typeface="Arial" charset="0"/>
                        </a:rPr>
                        <a:t>Lower level network events seen</a:t>
                      </a:r>
                    </a:p>
                    <a:p>
                      <a:pPr marL="173038" marR="0" lvl="0" indent="-173038" algn="l" defTabSz="814388" rtl="0" eaLnBrk="0" fontAlgn="base" latinLnBrk="0" hangingPunct="0">
                        <a:lnSpc>
                          <a:spcPct val="95000"/>
                        </a:lnSpc>
                        <a:spcBef>
                          <a:spcPct val="0"/>
                        </a:spcBef>
                        <a:spcAft>
                          <a:spcPct val="0"/>
                        </a:spcAft>
                        <a:buClr>
                          <a:schemeClr val="bg1"/>
                        </a:buClr>
                        <a:buSzTx/>
                        <a:buFont typeface="Wingdings" charset="2"/>
                        <a:buChar char="§"/>
                        <a:tabLst>
                          <a:tab pos="173038" algn="l"/>
                        </a:tabLst>
                      </a:pPr>
                      <a:endParaRPr kumimoji="0" lang="en-GB" altLang="en-US" sz="2000" b="0" i="0" u="none" strike="noStrike" cap="none" normalizeH="0" baseline="0">
                        <a:ln>
                          <a:noFill/>
                        </a:ln>
                        <a:solidFill>
                          <a:schemeClr val="bg1"/>
                        </a:solidFill>
                        <a:effectLst/>
                        <a:latin typeface="Arial" charset="0"/>
                      </a:endParaRPr>
                    </a:p>
                  </a:txBody>
                  <a:tcPr marL="45720" marR="457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D2D4"/>
                    </a:solidFill>
                  </a:tcPr>
                </a:tc>
                <a:tc>
                  <a:txBody>
                    <a:bodyPr/>
                    <a:lstStyle>
                      <a:lvl1pPr marL="173038" indent="-173038" defTabSz="814388">
                        <a:lnSpc>
                          <a:spcPct val="95000"/>
                        </a:lnSpc>
                        <a:spcBef>
                          <a:spcPct val="50000"/>
                        </a:spcBef>
                        <a:buClr>
                          <a:srgbClr val="005569"/>
                        </a:buClr>
                        <a:tabLst>
                          <a:tab pos="173038" algn="l"/>
                        </a:tabLst>
                        <a:defRPr sz="2400">
                          <a:solidFill>
                            <a:schemeClr val="tx1"/>
                          </a:solidFill>
                          <a:latin typeface="Arial" charset="0"/>
                        </a:defRPr>
                      </a:lvl1pPr>
                      <a:lvl2pPr marL="742950" indent="-285750" defTabSz="814388">
                        <a:lnSpc>
                          <a:spcPct val="95000"/>
                        </a:lnSpc>
                        <a:spcBef>
                          <a:spcPct val="50000"/>
                        </a:spcBef>
                        <a:buClr>
                          <a:srgbClr val="005569"/>
                        </a:buClr>
                        <a:tabLst>
                          <a:tab pos="173038" algn="l"/>
                        </a:tabLst>
                        <a:defRPr sz="2000">
                          <a:solidFill>
                            <a:schemeClr val="tx1"/>
                          </a:solidFill>
                          <a:latin typeface="Arial" charset="0"/>
                        </a:defRPr>
                      </a:lvl2pPr>
                      <a:lvl3pPr marL="1143000" indent="-228600" defTabSz="814388">
                        <a:lnSpc>
                          <a:spcPct val="95000"/>
                        </a:lnSpc>
                        <a:spcBef>
                          <a:spcPct val="50000"/>
                        </a:spcBef>
                        <a:buClr>
                          <a:srgbClr val="005569"/>
                        </a:buClr>
                        <a:tabLst>
                          <a:tab pos="173038" algn="l"/>
                        </a:tabLst>
                        <a:defRPr>
                          <a:solidFill>
                            <a:schemeClr val="tx1"/>
                          </a:solidFill>
                          <a:latin typeface="Arial" charset="0"/>
                        </a:defRPr>
                      </a:lvl3pPr>
                      <a:lvl4pPr marL="1600200" indent="-228600" defTabSz="814388">
                        <a:lnSpc>
                          <a:spcPct val="95000"/>
                        </a:lnSpc>
                        <a:spcBef>
                          <a:spcPct val="50000"/>
                        </a:spcBef>
                        <a:buClr>
                          <a:srgbClr val="005569"/>
                        </a:buClr>
                        <a:tabLst>
                          <a:tab pos="173038" algn="l"/>
                        </a:tabLst>
                        <a:defRPr>
                          <a:solidFill>
                            <a:schemeClr val="tx1"/>
                          </a:solidFill>
                          <a:latin typeface="Arial" charset="0"/>
                        </a:defRPr>
                      </a:lvl4pPr>
                      <a:lvl5pPr marL="2057400" indent="-228600" defTabSz="814388">
                        <a:lnSpc>
                          <a:spcPct val="95000"/>
                        </a:lnSpc>
                        <a:spcBef>
                          <a:spcPct val="50000"/>
                        </a:spcBef>
                        <a:buClr>
                          <a:srgbClr val="005569"/>
                        </a:buClr>
                        <a:tabLst>
                          <a:tab pos="173038" algn="l"/>
                        </a:tabLst>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tabLst>
                          <a:tab pos="173038" algn="l"/>
                        </a:tabLst>
                        <a:defRPr>
                          <a:solidFill>
                            <a:schemeClr val="tx1"/>
                          </a:solidFill>
                          <a:latin typeface="Arial" charset="0"/>
                        </a:defRPr>
                      </a:lvl9pPr>
                    </a:lstStyle>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GB" altLang="en-US" sz="2000" b="0" i="0" u="none" strike="noStrike" cap="none" normalizeH="0" baseline="0" dirty="0">
                          <a:ln>
                            <a:noFill/>
                          </a:ln>
                          <a:solidFill>
                            <a:schemeClr val="bg1"/>
                          </a:solidFill>
                          <a:effectLst/>
                          <a:latin typeface="Arial" charset="0"/>
                        </a:rPr>
                        <a:t>Cannot examine encrypted traffic</a:t>
                      </a:r>
                    </a:p>
                    <a:p>
                      <a:pPr marL="173038" marR="0" lvl="0" indent="-173038" algn="l" defTabSz="814388" rtl="0" eaLnBrk="0" fontAlgn="base" latinLnBrk="0" hangingPunct="0">
                        <a:lnSpc>
                          <a:spcPct val="95000"/>
                        </a:lnSpc>
                        <a:spcBef>
                          <a:spcPct val="50000"/>
                        </a:spcBef>
                        <a:spcAft>
                          <a:spcPct val="0"/>
                        </a:spcAft>
                        <a:buClr>
                          <a:srgbClr val="005569"/>
                        </a:buClr>
                        <a:buSzTx/>
                        <a:buFont typeface="Wingdings" charset="2"/>
                        <a:buChar char="§"/>
                        <a:tabLst>
                          <a:tab pos="173038" algn="l"/>
                        </a:tabLst>
                      </a:pPr>
                      <a:r>
                        <a:rPr kumimoji="0" lang="en-GB" altLang="en-US" sz="2000" b="0" i="0" u="none" strike="noStrike" cap="none" normalizeH="0" baseline="0" dirty="0">
                          <a:ln>
                            <a:noFill/>
                          </a:ln>
                          <a:solidFill>
                            <a:schemeClr val="bg1"/>
                          </a:solidFill>
                          <a:effectLst/>
                          <a:latin typeface="Arial" charset="0"/>
                        </a:rPr>
                        <a:t>Does not know whether an attack was successful</a:t>
                      </a:r>
                    </a:p>
                  </a:txBody>
                  <a:tcPr marL="45720" marR="457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2D2D4"/>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5311360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a:extLst>
              <a:ext uri="{FF2B5EF4-FFF2-40B4-BE49-F238E27FC236}">
                <a16:creationId xmlns:a16="http://schemas.microsoft.com/office/drawing/2014/main" id="{BF73F6C5-BA3E-4726-9096-F9EEF2EE542E}"/>
              </a:ext>
            </a:extLst>
          </p:cNvPr>
          <p:cNvSpPr>
            <a:spLocks noGrp="1" noChangeArrowheads="1"/>
          </p:cNvSpPr>
          <p:nvPr>
            <p:ph type="title"/>
          </p:nvPr>
        </p:nvSpPr>
        <p:spPr/>
        <p:txBody>
          <a:bodyPr/>
          <a:lstStyle/>
          <a:p>
            <a:r>
              <a:rPr lang="en-US" altLang="en-US"/>
              <a:t>Honeypots</a:t>
            </a:r>
          </a:p>
        </p:txBody>
      </p:sp>
      <p:sp>
        <p:nvSpPr>
          <p:cNvPr id="256003" name="Rectangle 3">
            <a:extLst>
              <a:ext uri="{FF2B5EF4-FFF2-40B4-BE49-F238E27FC236}">
                <a16:creationId xmlns:a16="http://schemas.microsoft.com/office/drawing/2014/main" id="{836423B6-BB26-4DE4-8DF8-D6595A29D358}"/>
              </a:ext>
            </a:extLst>
          </p:cNvPr>
          <p:cNvSpPr>
            <a:spLocks noGrp="1" noChangeArrowheads="1"/>
          </p:cNvSpPr>
          <p:nvPr>
            <p:ph type="body" idx="1"/>
          </p:nvPr>
        </p:nvSpPr>
        <p:spPr/>
        <p:txBody>
          <a:bodyPr/>
          <a:lstStyle/>
          <a:p>
            <a:r>
              <a:rPr lang="en-US" altLang="en-US"/>
              <a:t>are decoy systems</a:t>
            </a:r>
          </a:p>
          <a:p>
            <a:pPr lvl="1"/>
            <a:r>
              <a:rPr lang="en-US" altLang="en-US"/>
              <a:t>filled with fabricated info</a:t>
            </a:r>
          </a:p>
          <a:p>
            <a:pPr lvl="1"/>
            <a:r>
              <a:rPr lang="en-US" altLang="en-US"/>
              <a:t>instrumented with monitors / event loggers</a:t>
            </a:r>
          </a:p>
          <a:p>
            <a:pPr lvl="1"/>
            <a:r>
              <a:rPr lang="en-US" altLang="en-US"/>
              <a:t>divert and hold attacker to collect activity info</a:t>
            </a:r>
          </a:p>
          <a:p>
            <a:pPr lvl="1"/>
            <a:r>
              <a:rPr lang="en-US" altLang="en-US"/>
              <a:t>without exposing production systems</a:t>
            </a:r>
          </a:p>
          <a:p>
            <a:r>
              <a:rPr lang="en-US" altLang="en-US"/>
              <a:t>initially were single systems</a:t>
            </a:r>
          </a:p>
          <a:p>
            <a:r>
              <a:rPr lang="en-US" altLang="en-US"/>
              <a:t>more recently are/emulate entire networks</a:t>
            </a:r>
          </a:p>
          <a:p>
            <a:pPr lvl="1"/>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a:extLst>
              <a:ext uri="{FF2B5EF4-FFF2-40B4-BE49-F238E27FC236}">
                <a16:creationId xmlns:a16="http://schemas.microsoft.com/office/drawing/2014/main" id="{B62DCB03-F084-452E-9ABF-04042EFE6FBD}"/>
              </a:ext>
            </a:extLst>
          </p:cNvPr>
          <p:cNvSpPr>
            <a:spLocks noGrp="1" noChangeArrowheads="1"/>
          </p:cNvSpPr>
          <p:nvPr>
            <p:ph type="title"/>
          </p:nvPr>
        </p:nvSpPr>
        <p:spPr>
          <a:xfrm>
            <a:off x="1524000" y="304800"/>
            <a:ext cx="3581400" cy="4267200"/>
          </a:xfrm>
        </p:spPr>
        <p:txBody>
          <a:bodyPr/>
          <a:lstStyle/>
          <a:p>
            <a:r>
              <a:rPr lang="en-US" altLang="en-US"/>
              <a:t>Honeypot Deployment</a:t>
            </a:r>
          </a:p>
        </p:txBody>
      </p:sp>
      <p:pic>
        <p:nvPicPr>
          <p:cNvPr id="257028" name="Picture 4">
            <a:extLst>
              <a:ext uri="{FF2B5EF4-FFF2-40B4-BE49-F238E27FC236}">
                <a16:creationId xmlns:a16="http://schemas.microsoft.com/office/drawing/2014/main" id="{4565DA11-D7FB-405B-8DF9-56DD933DF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16" t="7159" r="4633" b="10739"/>
          <a:stretch>
            <a:fillRect/>
          </a:stretch>
        </p:blipFill>
        <p:spPr bwMode="auto">
          <a:xfrm>
            <a:off x="5105401" y="304801"/>
            <a:ext cx="5421313" cy="6189663"/>
          </a:xfrm>
          <a:prstGeom prst="rect">
            <a:avLst/>
          </a:prstGeom>
          <a:noFill/>
          <a:extLst>
            <a:ext uri="{909E8E84-426E-40DD-AFC4-6F175D3DCCD1}">
              <a14:hiddenFill xmlns:a14="http://schemas.microsoft.com/office/drawing/2010/main">
                <a:solidFill>
                  <a:srgbClr val="FFFFFF">
                    <a:alpha val="70000"/>
                  </a:srgbClr>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3D71FED0-0F5F-43D8-A8A7-2EC7E9CFD0D6}"/>
              </a:ext>
            </a:extLst>
          </p:cNvPr>
          <p:cNvSpPr>
            <a:spLocks noGrp="1" noChangeArrowheads="1"/>
          </p:cNvSpPr>
          <p:nvPr>
            <p:ph type="title"/>
          </p:nvPr>
        </p:nvSpPr>
        <p:spPr/>
        <p:txBody>
          <a:bodyPr/>
          <a:lstStyle/>
          <a:p>
            <a:r>
              <a:rPr lang="en-US" altLang="en-US"/>
              <a:t>SNORT</a:t>
            </a:r>
          </a:p>
        </p:txBody>
      </p:sp>
      <p:sp>
        <p:nvSpPr>
          <p:cNvPr id="260101" name="Rectangle 5">
            <a:extLst>
              <a:ext uri="{FF2B5EF4-FFF2-40B4-BE49-F238E27FC236}">
                <a16:creationId xmlns:a16="http://schemas.microsoft.com/office/drawing/2014/main" id="{AC6E8218-6BE5-40DF-B7A5-5A67A8DF551E}"/>
              </a:ext>
            </a:extLst>
          </p:cNvPr>
          <p:cNvSpPr>
            <a:spLocks noGrp="1" noChangeArrowheads="1"/>
          </p:cNvSpPr>
          <p:nvPr>
            <p:ph idx="1"/>
          </p:nvPr>
        </p:nvSpPr>
        <p:spPr>
          <a:noFill/>
          <a:ln/>
        </p:spPr>
        <p:txBody>
          <a:bodyPr>
            <a:normAutofit/>
          </a:bodyPr>
          <a:lstStyle/>
          <a:p>
            <a:r>
              <a:rPr lang="en-US" altLang="en-US" sz="2400" dirty="0"/>
              <a:t>lightweight IDS</a:t>
            </a:r>
          </a:p>
          <a:p>
            <a:pPr lvl="1"/>
            <a:r>
              <a:rPr lang="en-US" altLang="en-US" sz="2400" dirty="0"/>
              <a:t>real-time packet capture and rule analysis</a:t>
            </a:r>
          </a:p>
          <a:p>
            <a:pPr lvl="1"/>
            <a:r>
              <a:rPr lang="en-US" altLang="en-US" sz="2400" dirty="0"/>
              <a:t>passive or inline</a:t>
            </a:r>
          </a:p>
        </p:txBody>
      </p:sp>
      <p:pic>
        <p:nvPicPr>
          <p:cNvPr id="260100" name="Picture 4">
            <a:extLst>
              <a:ext uri="{FF2B5EF4-FFF2-40B4-BE49-F238E27FC236}">
                <a16:creationId xmlns:a16="http://schemas.microsoft.com/office/drawing/2014/main" id="{A8C03B54-83A0-450F-AC36-62C5DB486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59" t="23125" r="3580" b="27748"/>
          <a:stretch>
            <a:fillRect/>
          </a:stretch>
        </p:blipFill>
        <p:spPr bwMode="auto">
          <a:xfrm>
            <a:off x="2234882" y="3568844"/>
            <a:ext cx="7722235" cy="3289156"/>
          </a:xfrm>
          <a:prstGeom prst="rect">
            <a:avLst/>
          </a:prstGeom>
          <a:noFill/>
          <a:extLst>
            <a:ext uri="{909E8E84-426E-40DD-AFC4-6F175D3DCCD1}">
              <a14:hiddenFill xmlns:a14="http://schemas.microsoft.com/office/drawing/2010/main">
                <a:solidFill>
                  <a:srgbClr val="FFFFFF">
                    <a:alpha val="70000"/>
                  </a:srgbClr>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a:extLst>
              <a:ext uri="{FF2B5EF4-FFF2-40B4-BE49-F238E27FC236}">
                <a16:creationId xmlns:a16="http://schemas.microsoft.com/office/drawing/2014/main" id="{AF5D6949-B0BE-4E49-8302-23C6E3C14EA2}"/>
              </a:ext>
            </a:extLst>
          </p:cNvPr>
          <p:cNvSpPr>
            <a:spLocks noGrp="1" noChangeArrowheads="1"/>
          </p:cNvSpPr>
          <p:nvPr>
            <p:ph type="title"/>
          </p:nvPr>
        </p:nvSpPr>
        <p:spPr/>
        <p:txBody>
          <a:bodyPr/>
          <a:lstStyle/>
          <a:p>
            <a:r>
              <a:rPr lang="en-US" altLang="en-US"/>
              <a:t>SNORT Rules</a:t>
            </a:r>
          </a:p>
        </p:txBody>
      </p:sp>
      <p:sp>
        <p:nvSpPr>
          <p:cNvPr id="263171" name="Rectangle 1027">
            <a:extLst>
              <a:ext uri="{FF2B5EF4-FFF2-40B4-BE49-F238E27FC236}">
                <a16:creationId xmlns:a16="http://schemas.microsoft.com/office/drawing/2014/main" id="{0D19B4F4-CDA9-4B4B-A038-1627428B63C4}"/>
              </a:ext>
            </a:extLst>
          </p:cNvPr>
          <p:cNvSpPr>
            <a:spLocks noGrp="1" noChangeArrowheads="1"/>
          </p:cNvSpPr>
          <p:nvPr>
            <p:ph type="body" idx="1"/>
          </p:nvPr>
        </p:nvSpPr>
        <p:spPr/>
        <p:txBody>
          <a:bodyPr>
            <a:normAutofit fontScale="92500" lnSpcReduction="20000"/>
          </a:bodyPr>
          <a:lstStyle/>
          <a:p>
            <a:r>
              <a:rPr lang="en-US" altLang="en-US" sz="2800">
                <a:latin typeface="Times New Roman" panose="02020603050405020304" pitchFamily="18" charset="0"/>
              </a:rPr>
              <a:t>use a simple, flexible rule definition language</a:t>
            </a:r>
          </a:p>
          <a:p>
            <a:r>
              <a:rPr lang="en-US" altLang="en-US" sz="2800">
                <a:latin typeface="Times New Roman" panose="02020603050405020304" pitchFamily="18" charset="0"/>
              </a:rPr>
              <a:t>with fixed header and zero or more options</a:t>
            </a:r>
          </a:p>
          <a:p>
            <a:r>
              <a:rPr lang="en-US" altLang="en-US" sz="2800">
                <a:latin typeface="Times New Roman" panose="02020603050405020304" pitchFamily="18" charset="0"/>
              </a:rPr>
              <a:t>header includes: action, protocol, source IP, source port, direction, dest IP, dest port</a:t>
            </a:r>
          </a:p>
          <a:p>
            <a:r>
              <a:rPr lang="en-US" altLang="en-US" sz="2800">
                <a:latin typeface="Times New Roman" panose="02020603050405020304" pitchFamily="18" charset="0"/>
              </a:rPr>
              <a:t>many options</a:t>
            </a:r>
          </a:p>
          <a:p>
            <a:r>
              <a:rPr lang="en-US" altLang="en-US" sz="2800">
                <a:latin typeface="Times New Roman" panose="02020603050405020304" pitchFamily="18" charset="0"/>
              </a:rPr>
              <a:t>example rule to detect TCP SYN-FIN attack:</a:t>
            </a:r>
          </a:p>
          <a:p>
            <a:pPr lvl="1">
              <a:buFont typeface="Wingdings" panose="05000000000000000000" pitchFamily="2" charset="2"/>
              <a:buNone/>
            </a:pPr>
            <a:r>
              <a:rPr lang="en-US" altLang="en-US" sz="1800">
                <a:latin typeface="Courier" charset="0"/>
              </a:rPr>
              <a:t>Alert tcp $EXTERNAL_NET any -&gt; $HOME_NET any \</a:t>
            </a:r>
          </a:p>
          <a:p>
            <a:pPr lvl="1">
              <a:buFont typeface="Wingdings" panose="05000000000000000000" pitchFamily="2" charset="2"/>
              <a:buNone/>
            </a:pPr>
            <a:r>
              <a:rPr lang="en-US" altLang="en-US" sz="1800">
                <a:latin typeface="Courier" charset="0"/>
              </a:rPr>
              <a:t>(msg: "SCAN SYN FIN"; flags: SF, 12; \</a:t>
            </a:r>
          </a:p>
          <a:p>
            <a:pPr lvl="1">
              <a:buFont typeface="Wingdings" panose="05000000000000000000" pitchFamily="2" charset="2"/>
              <a:buNone/>
            </a:pPr>
            <a:r>
              <a:rPr lang="en-US" altLang="en-US" sz="1800">
                <a:latin typeface="Courier" charset="0"/>
              </a:rPr>
              <a:t>reference: arachnids, 198; classtype: attempted-recon;)</a:t>
            </a:r>
          </a:p>
          <a:p>
            <a:pPr lvl="1">
              <a:buFont typeface="Wingdings" panose="05000000000000000000" pitchFamily="2" charset="2"/>
              <a:buNone/>
            </a:pPr>
            <a:endParaRPr lang="en-US" altLang="en-US" sz="2400">
              <a:latin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a:t>IDS/IPS Selection Factors</a:t>
            </a:r>
          </a:p>
        </p:txBody>
      </p:sp>
      <p:sp>
        <p:nvSpPr>
          <p:cNvPr id="22531" name="Rectangle 4"/>
          <p:cNvSpPr>
            <a:spLocks noGrp="1" noChangeArrowheads="1"/>
          </p:cNvSpPr>
          <p:nvPr>
            <p:ph idx="1"/>
          </p:nvPr>
        </p:nvSpPr>
        <p:spPr/>
        <p:txBody>
          <a:bodyPr/>
          <a:lstStyle/>
          <a:p>
            <a:pPr>
              <a:lnSpc>
                <a:spcPct val="85000"/>
              </a:lnSpc>
            </a:pPr>
            <a:r>
              <a:rPr lang="en-US" altLang="en-US" sz="2400" dirty="0"/>
              <a:t>Factors that impact a sensor selection and deployment:</a:t>
            </a:r>
          </a:p>
          <a:p>
            <a:pPr lvl="1">
              <a:lnSpc>
                <a:spcPct val="85000"/>
              </a:lnSpc>
            </a:pPr>
            <a:r>
              <a:rPr lang="en-US" altLang="en-US" sz="2000" dirty="0"/>
              <a:t>Amount of network traffic</a:t>
            </a:r>
          </a:p>
          <a:p>
            <a:pPr lvl="1">
              <a:lnSpc>
                <a:spcPct val="85000"/>
              </a:lnSpc>
            </a:pPr>
            <a:r>
              <a:rPr lang="en-US" altLang="en-US" sz="2000" dirty="0"/>
              <a:t>Network topology</a:t>
            </a:r>
          </a:p>
          <a:p>
            <a:pPr lvl="1">
              <a:lnSpc>
                <a:spcPct val="85000"/>
              </a:lnSpc>
            </a:pPr>
            <a:r>
              <a:rPr lang="en-US" altLang="en-US" sz="2000" dirty="0"/>
              <a:t>Security budget</a:t>
            </a:r>
          </a:p>
          <a:p>
            <a:pPr lvl="1">
              <a:lnSpc>
                <a:spcPct val="85000"/>
              </a:lnSpc>
            </a:pPr>
            <a:r>
              <a:rPr lang="en-US" altLang="en-US" sz="2000" dirty="0"/>
              <a:t>Available security staff</a:t>
            </a:r>
          </a:p>
          <a:p>
            <a:pPr>
              <a:lnSpc>
                <a:spcPct val="85000"/>
              </a:lnSpc>
            </a:pPr>
            <a:r>
              <a:rPr lang="en-US" altLang="en-US" sz="2400" dirty="0"/>
              <a:t>Size of implementation</a:t>
            </a:r>
          </a:p>
          <a:p>
            <a:pPr lvl="1">
              <a:lnSpc>
                <a:spcPct val="85000"/>
              </a:lnSpc>
            </a:pPr>
            <a:r>
              <a:rPr lang="en-US" altLang="en-US" sz="2000" dirty="0"/>
              <a:t>Small (branch offices)</a:t>
            </a:r>
          </a:p>
          <a:p>
            <a:pPr lvl="1">
              <a:lnSpc>
                <a:spcPct val="85000"/>
              </a:lnSpc>
            </a:pPr>
            <a:r>
              <a:rPr lang="en-US" altLang="en-US" sz="2000" dirty="0"/>
              <a:t>Large </a:t>
            </a:r>
          </a:p>
          <a:p>
            <a:pPr lvl="1">
              <a:lnSpc>
                <a:spcPct val="85000"/>
              </a:lnSpc>
            </a:pPr>
            <a:r>
              <a:rPr lang="en-US" altLang="en-US" sz="2000" dirty="0"/>
              <a:t>Enterprise  </a:t>
            </a:r>
          </a:p>
        </p:txBody>
      </p:sp>
    </p:spTree>
    <p:extLst>
      <p:ext uri="{BB962C8B-B14F-4D97-AF65-F5344CB8AC3E}">
        <p14:creationId xmlns:p14="http://schemas.microsoft.com/office/powerpoint/2010/main" val="175523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Triggers</a:t>
            </a:r>
          </a:p>
        </p:txBody>
      </p:sp>
      <p:sp>
        <p:nvSpPr>
          <p:cNvPr id="3" name="Content Placeholder 2"/>
          <p:cNvSpPr>
            <a:spLocks noGrp="1"/>
          </p:cNvSpPr>
          <p:nvPr>
            <p:ph idx="1"/>
          </p:nvPr>
        </p:nvSpPr>
        <p:spPr/>
        <p:txBody>
          <a:bodyPr/>
          <a:lstStyle/>
          <a:p>
            <a:r>
              <a:rPr lang="en-US" dirty="0"/>
              <a:t>False Positive – triggered but traffic is not malicious or important to the safety of the network</a:t>
            </a:r>
          </a:p>
          <a:p>
            <a:r>
              <a:rPr lang="en-US" dirty="0"/>
              <a:t>False Negative – malicious traffic but no trigger</a:t>
            </a:r>
          </a:p>
          <a:p>
            <a:r>
              <a:rPr lang="en-US" dirty="0"/>
              <a:t>True Positive – malicious traffic detected and sensor triggered (IDS – report, IPS – drop/block)</a:t>
            </a:r>
          </a:p>
          <a:p>
            <a:r>
              <a:rPr lang="en-US" dirty="0"/>
              <a:t>True Negative – normal traffic and no trigger (normal behavior)</a:t>
            </a:r>
          </a:p>
        </p:txBody>
      </p:sp>
    </p:spTree>
    <p:extLst>
      <p:ext uri="{BB962C8B-B14F-4D97-AF65-F5344CB8AC3E}">
        <p14:creationId xmlns:p14="http://schemas.microsoft.com/office/powerpoint/2010/main" val="1736709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E85441D6-74CE-4871-A281-0E3C0E7D30DC}"/>
              </a:ext>
            </a:extLst>
          </p:cNvPr>
          <p:cNvSpPr>
            <a:spLocks noGrp="1" noChangeArrowheads="1"/>
          </p:cNvSpPr>
          <p:nvPr>
            <p:ph type="title"/>
          </p:nvPr>
        </p:nvSpPr>
        <p:spPr/>
        <p:txBody>
          <a:bodyPr/>
          <a:lstStyle/>
          <a:p>
            <a:r>
              <a:rPr lang="en-US" altLang="en-US"/>
              <a:t>IDS Principles</a:t>
            </a:r>
          </a:p>
        </p:txBody>
      </p:sp>
      <p:sp>
        <p:nvSpPr>
          <p:cNvPr id="229379" name="Rectangle 3">
            <a:extLst>
              <a:ext uri="{FF2B5EF4-FFF2-40B4-BE49-F238E27FC236}">
                <a16:creationId xmlns:a16="http://schemas.microsoft.com/office/drawing/2014/main" id="{DBAD23BC-60E8-4C0C-9F5A-A9167F8CF05B}"/>
              </a:ext>
            </a:extLst>
          </p:cNvPr>
          <p:cNvSpPr>
            <a:spLocks noGrp="1" noChangeArrowheads="1"/>
          </p:cNvSpPr>
          <p:nvPr>
            <p:ph type="body" idx="1"/>
          </p:nvPr>
        </p:nvSpPr>
        <p:spPr/>
        <p:txBody>
          <a:bodyPr>
            <a:normAutofit/>
          </a:bodyPr>
          <a:lstStyle/>
          <a:p>
            <a:r>
              <a:rPr lang="en-US" altLang="en-US" sz="2400" dirty="0"/>
              <a:t>assume intruder behavior differs from legitimate users</a:t>
            </a:r>
          </a:p>
          <a:p>
            <a:pPr lvl="1"/>
            <a:r>
              <a:rPr lang="en-US" altLang="en-US" sz="2400" dirty="0"/>
              <a:t>expect overlap as shown</a:t>
            </a:r>
          </a:p>
          <a:p>
            <a:pPr lvl="1"/>
            <a:r>
              <a:rPr lang="en-US" altLang="en-US" sz="2400" dirty="0"/>
              <a:t>observe deviations</a:t>
            </a:r>
          </a:p>
          <a:p>
            <a:pPr lvl="1">
              <a:buFont typeface="Wingdings" panose="05000000000000000000" pitchFamily="2" charset="2"/>
              <a:buNone/>
            </a:pPr>
            <a:r>
              <a:rPr lang="en-US" altLang="en-US" sz="2400" dirty="0"/>
              <a:t>	from past history</a:t>
            </a:r>
          </a:p>
          <a:p>
            <a:pPr lvl="1"/>
            <a:r>
              <a:rPr lang="en-US" altLang="en-US" sz="2400" dirty="0"/>
              <a:t>problems of:</a:t>
            </a:r>
          </a:p>
          <a:p>
            <a:pPr lvl="2"/>
            <a:r>
              <a:rPr lang="en-US" altLang="en-US" sz="2400" dirty="0"/>
              <a:t>false positives</a:t>
            </a:r>
          </a:p>
          <a:p>
            <a:pPr lvl="2"/>
            <a:r>
              <a:rPr lang="en-US" altLang="en-US" sz="2400" dirty="0"/>
              <a:t>false negatives</a:t>
            </a:r>
          </a:p>
          <a:p>
            <a:pPr lvl="2"/>
            <a:r>
              <a:rPr lang="en-US" altLang="en-US" sz="2400" dirty="0"/>
              <a:t>must compromise</a:t>
            </a:r>
          </a:p>
        </p:txBody>
      </p:sp>
      <p:pic>
        <p:nvPicPr>
          <p:cNvPr id="229380" name="Picture 4">
            <a:extLst>
              <a:ext uri="{FF2B5EF4-FFF2-40B4-BE49-F238E27FC236}">
                <a16:creationId xmlns:a16="http://schemas.microsoft.com/office/drawing/2014/main" id="{BF587626-84F4-4D1E-8866-43BD6C1FE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59" t="4625" r="7159" b="13875"/>
          <a:stretch>
            <a:fillRect/>
          </a:stretch>
        </p:blipFill>
        <p:spPr bwMode="auto">
          <a:xfrm>
            <a:off x="6096000" y="2640331"/>
            <a:ext cx="5019348" cy="3693796"/>
          </a:xfrm>
          <a:prstGeom prst="rect">
            <a:avLst/>
          </a:prstGeom>
          <a:noFill/>
          <a:extLst>
            <a:ext uri="{909E8E84-426E-40DD-AFC4-6F175D3DCCD1}">
              <a14:hiddenFill xmlns:a14="http://schemas.microsoft.com/office/drawing/2010/main">
                <a:solidFill>
                  <a:srgbClr val="FFFFFF">
                    <a:alpha val="70000"/>
                  </a:srgbClr>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Malicious Traffic on the Network</a:t>
            </a:r>
          </a:p>
        </p:txBody>
      </p:sp>
      <p:graphicFrame>
        <p:nvGraphicFramePr>
          <p:cNvPr id="5" name="Group 38"/>
          <p:cNvGraphicFramePr>
            <a:graphicFrameLocks/>
          </p:cNvGraphicFramePr>
          <p:nvPr>
            <p:extLst>
              <p:ext uri="{D42A27DB-BD31-4B8C-83A1-F6EECF244321}">
                <p14:modId xmlns:p14="http://schemas.microsoft.com/office/powerpoint/2010/main" val="384209786"/>
              </p:ext>
            </p:extLst>
          </p:nvPr>
        </p:nvGraphicFramePr>
        <p:xfrm>
          <a:off x="2152650" y="1788506"/>
          <a:ext cx="7886700" cy="4803648"/>
        </p:xfrm>
        <a:graphic>
          <a:graphicData uri="http://schemas.openxmlformats.org/drawingml/2006/table">
            <a:tbl>
              <a:tblPr/>
              <a:tblGrid>
                <a:gridCol w="1728149">
                  <a:extLst>
                    <a:ext uri="{9D8B030D-6E8A-4147-A177-3AD203B41FA5}">
                      <a16:colId xmlns:a16="http://schemas.microsoft.com/office/drawing/2014/main" val="20000"/>
                    </a:ext>
                  </a:extLst>
                </a:gridCol>
                <a:gridCol w="2778537">
                  <a:extLst>
                    <a:ext uri="{9D8B030D-6E8A-4147-A177-3AD203B41FA5}">
                      <a16:colId xmlns:a16="http://schemas.microsoft.com/office/drawing/2014/main" val="20001"/>
                    </a:ext>
                  </a:extLst>
                </a:gridCol>
                <a:gridCol w="3380014">
                  <a:extLst>
                    <a:ext uri="{9D8B030D-6E8A-4147-A177-3AD203B41FA5}">
                      <a16:colId xmlns:a16="http://schemas.microsoft.com/office/drawing/2014/main" val="20002"/>
                    </a:ext>
                  </a:extLst>
                </a:gridCol>
              </a:tblGrid>
              <a:tr h="355239">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l" defTabSz="814388" rtl="0" eaLnBrk="0" fontAlgn="base" latinLnBrk="0" hangingPunct="0">
                        <a:lnSpc>
                          <a:spcPct val="95000"/>
                        </a:lnSpc>
                        <a:spcBef>
                          <a:spcPct val="50000"/>
                        </a:spcBef>
                        <a:spcAft>
                          <a:spcPct val="0"/>
                        </a:spcAft>
                        <a:buClr>
                          <a:srgbClr val="005569"/>
                        </a:buClr>
                        <a:buSzTx/>
                        <a:buFontTx/>
                        <a:buNone/>
                        <a:tabLst/>
                      </a:pPr>
                      <a:endParaRPr kumimoji="0" lang="de-DE" altLang="en-US" sz="2800" b="0" i="0" u="none" strike="noStrike" cap="none" normalizeH="0" baseline="0" dirty="0">
                        <a:ln>
                          <a:noFill/>
                        </a:ln>
                        <a:solidFill>
                          <a:schemeClr val="tx2"/>
                        </a:solidFill>
                        <a:effectLst/>
                        <a:latin typeface="Arial" charset="0"/>
                      </a:endParaRPr>
                    </a:p>
                  </a:txBody>
                  <a:tcPr marR="0" marT="9144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GB" altLang="en-US" sz="2800" b="1" i="0" u="none" strike="noStrike" cap="none" normalizeH="0" baseline="0">
                          <a:ln>
                            <a:noFill/>
                          </a:ln>
                          <a:solidFill>
                            <a:schemeClr val="tx1"/>
                          </a:solidFill>
                          <a:effectLst/>
                          <a:latin typeface="Arial" charset="0"/>
                        </a:rPr>
                        <a:t>Advantages</a:t>
                      </a:r>
                    </a:p>
                  </a:txBody>
                  <a:tcPr marR="0" marT="9144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GB" altLang="en-US" sz="2800" b="1" i="0" u="none" strike="noStrike" cap="none" normalizeH="0" baseline="0">
                          <a:ln>
                            <a:noFill/>
                          </a:ln>
                          <a:solidFill>
                            <a:schemeClr val="tx1"/>
                          </a:solidFill>
                          <a:effectLst/>
                          <a:latin typeface="Arial" charset="0"/>
                        </a:rPr>
                        <a:t>Disadvantages</a:t>
                      </a:r>
                    </a:p>
                  </a:txBody>
                  <a:tcPr marR="0" marT="9144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908075">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ctr" defTabSz="814388" rtl="0" eaLnBrk="0" fontAlgn="base" latinLnBrk="0" hangingPunct="0">
                        <a:lnSpc>
                          <a:spcPct val="95000"/>
                        </a:lnSpc>
                        <a:spcBef>
                          <a:spcPct val="0"/>
                        </a:spcBef>
                        <a:spcAft>
                          <a:spcPct val="0"/>
                        </a:spcAft>
                        <a:buClr>
                          <a:srgbClr val="005569"/>
                        </a:buClr>
                        <a:buSzTx/>
                        <a:buFontTx/>
                        <a:buNone/>
                        <a:tabLst/>
                      </a:pPr>
                      <a:r>
                        <a:rPr kumimoji="0" lang="en-US" altLang="en-US" sz="2000" b="1" i="0" u="none" strike="noStrike" cap="none" normalizeH="0" baseline="0" dirty="0">
                          <a:ln>
                            <a:noFill/>
                          </a:ln>
                          <a:solidFill>
                            <a:schemeClr val="bg1"/>
                          </a:solidFill>
                          <a:effectLst/>
                          <a:latin typeface="Arial" charset="0"/>
                        </a:rPr>
                        <a:t>Signature-based</a:t>
                      </a:r>
                      <a:br>
                        <a:rPr kumimoji="0" lang="en-US" altLang="en-US" sz="2000" b="1" i="0" u="none" strike="noStrike" cap="none" normalizeH="0" baseline="0" dirty="0">
                          <a:ln>
                            <a:noFill/>
                          </a:ln>
                          <a:solidFill>
                            <a:schemeClr val="bg1"/>
                          </a:solidFill>
                          <a:effectLst/>
                          <a:latin typeface="Arial" charset="0"/>
                        </a:rPr>
                      </a:br>
                      <a:r>
                        <a:rPr kumimoji="0" lang="en-US" altLang="en-US" sz="2000" b="1" i="0" u="none" strike="noStrike" cap="none" normalizeH="0" baseline="0" dirty="0">
                          <a:ln>
                            <a:noFill/>
                          </a:ln>
                          <a:solidFill>
                            <a:schemeClr val="bg1"/>
                          </a:solidFill>
                          <a:effectLst/>
                          <a:latin typeface="Arial" charset="0"/>
                        </a:rPr>
                        <a:t>Detection</a:t>
                      </a:r>
                    </a:p>
                  </a:txBody>
                  <a:tcPr marR="0" marT="9144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marL="180975" indent="-180975"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bg1"/>
                          </a:solidFill>
                          <a:effectLst/>
                          <a:latin typeface="Arial" charset="0"/>
                        </a:rPr>
                        <a:t> Easy configuration</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bg1"/>
                          </a:solidFill>
                          <a:effectLst/>
                          <a:latin typeface="Arial" charset="0"/>
                        </a:rPr>
                        <a:t> Fewer false positives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bg1"/>
                          </a:solidFill>
                          <a:effectLst/>
                          <a:latin typeface="Arial" charset="0"/>
                        </a:rPr>
                        <a:t> Good signature design</a:t>
                      </a:r>
                    </a:p>
                  </a:txBody>
                  <a:tcPr marR="0" marT="9144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lvl1pPr marL="180975" indent="-180975"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a:ln>
                            <a:noFill/>
                          </a:ln>
                          <a:solidFill>
                            <a:schemeClr val="bg1"/>
                          </a:solidFill>
                          <a:effectLst/>
                          <a:latin typeface="Arial" charset="0"/>
                        </a:rPr>
                        <a:t>No detection of unknown signatures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a:ln>
                            <a:noFill/>
                          </a:ln>
                          <a:solidFill>
                            <a:schemeClr val="bg1"/>
                          </a:solidFill>
                          <a:effectLst/>
                          <a:latin typeface="Arial" charset="0"/>
                        </a:rPr>
                        <a:t>Initially a lot of false positives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a:ln>
                            <a:noFill/>
                          </a:ln>
                          <a:solidFill>
                            <a:schemeClr val="bg1"/>
                          </a:solidFill>
                          <a:effectLst/>
                          <a:latin typeface="Arial" charset="0"/>
                        </a:rPr>
                        <a:t>Signatures must be created, updated, and tuned</a:t>
                      </a:r>
                    </a:p>
                  </a:txBody>
                  <a:tcPr marR="0" marT="9144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1"/>
                  </a:ext>
                </a:extLst>
              </a:tr>
              <a:tr h="781540">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ctr" defTabSz="814388" rtl="0" eaLnBrk="0" fontAlgn="base" latinLnBrk="0" hangingPunct="0">
                        <a:lnSpc>
                          <a:spcPct val="95000"/>
                        </a:lnSpc>
                        <a:spcBef>
                          <a:spcPct val="0"/>
                        </a:spcBef>
                        <a:spcAft>
                          <a:spcPct val="0"/>
                        </a:spcAft>
                        <a:buClr>
                          <a:srgbClr val="005569"/>
                        </a:buClr>
                        <a:buSzTx/>
                        <a:buFontTx/>
                        <a:buNone/>
                        <a:tabLst/>
                      </a:pPr>
                      <a:r>
                        <a:rPr kumimoji="0" lang="en-US" altLang="en-US" sz="2000" b="1" i="0" u="none" strike="noStrike" cap="none" normalizeH="0" baseline="0" dirty="0">
                          <a:ln>
                            <a:noFill/>
                          </a:ln>
                          <a:solidFill>
                            <a:schemeClr val="bg1"/>
                          </a:solidFill>
                          <a:effectLst/>
                          <a:latin typeface="Arial" charset="0"/>
                        </a:rPr>
                        <a:t>Anomaly-based</a:t>
                      </a:r>
                      <a:br>
                        <a:rPr kumimoji="0" lang="en-US" altLang="en-US" sz="2000" b="1" i="0" u="none" strike="noStrike" cap="none" normalizeH="0" baseline="0" dirty="0">
                          <a:ln>
                            <a:noFill/>
                          </a:ln>
                          <a:solidFill>
                            <a:schemeClr val="bg1"/>
                          </a:solidFill>
                          <a:effectLst/>
                          <a:latin typeface="Arial" charset="0"/>
                        </a:rPr>
                      </a:br>
                      <a:r>
                        <a:rPr kumimoji="0" lang="en-US" altLang="en-US" sz="2000" b="1" i="0" u="none" strike="noStrike" cap="none" normalizeH="0" baseline="0" dirty="0">
                          <a:ln>
                            <a:noFill/>
                          </a:ln>
                          <a:solidFill>
                            <a:schemeClr val="bg1"/>
                          </a:solidFill>
                          <a:effectLst/>
                          <a:latin typeface="Arial" charset="0"/>
                        </a:rPr>
                        <a:t> Detection</a:t>
                      </a:r>
                    </a:p>
                  </a:txBody>
                  <a:tcPr marR="0" marT="9144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marL="180975" indent="-180975"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bg1"/>
                          </a:solidFill>
                          <a:effectLst/>
                          <a:latin typeface="Arial" charset="0"/>
                        </a:rPr>
                        <a:t> Simple and reliable</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bg1"/>
                          </a:solidFill>
                          <a:effectLst/>
                          <a:latin typeface="Arial" charset="0"/>
                        </a:rPr>
                        <a:t> Customized policies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bg1"/>
                          </a:solidFill>
                          <a:effectLst/>
                          <a:latin typeface="Arial" charset="0"/>
                        </a:rPr>
                        <a:t> Can detect unknown attacks</a:t>
                      </a:r>
                    </a:p>
                  </a:txBody>
                  <a:tcPr marR="0" marT="9144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lvl1pPr marL="180975" indent="-180975"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bg1"/>
                          </a:solidFill>
                          <a:effectLst/>
                          <a:latin typeface="Arial" charset="0"/>
                        </a:rPr>
                        <a:t> Generic output</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bg1"/>
                          </a:solidFill>
                          <a:effectLst/>
                          <a:latin typeface="Arial" charset="0"/>
                        </a:rPr>
                        <a:t> Policy must be created</a:t>
                      </a:r>
                    </a:p>
                  </a:txBody>
                  <a:tcPr marR="0" marT="9144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2"/>
                  </a:ext>
                </a:extLst>
              </a:tr>
              <a:tr h="656246">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ctr" defTabSz="814388" rtl="0" eaLnBrk="0" fontAlgn="base" latinLnBrk="0" hangingPunct="0">
                        <a:lnSpc>
                          <a:spcPct val="95000"/>
                        </a:lnSpc>
                        <a:spcBef>
                          <a:spcPct val="0"/>
                        </a:spcBef>
                        <a:spcAft>
                          <a:spcPct val="0"/>
                        </a:spcAft>
                        <a:buClr>
                          <a:srgbClr val="005569"/>
                        </a:buClr>
                        <a:buSzTx/>
                        <a:buFontTx/>
                        <a:buNone/>
                        <a:tabLst/>
                      </a:pPr>
                      <a:r>
                        <a:rPr kumimoji="0" lang="en-US" altLang="en-US" sz="2000" b="1" i="0" u="none" strike="noStrike" cap="none" normalizeH="0" baseline="0">
                          <a:ln>
                            <a:noFill/>
                          </a:ln>
                          <a:solidFill>
                            <a:schemeClr val="tx1"/>
                          </a:solidFill>
                          <a:effectLst/>
                          <a:latin typeface="Arial" charset="0"/>
                        </a:rPr>
                        <a:t>Policy-based</a:t>
                      </a:r>
                      <a:br>
                        <a:rPr kumimoji="0" lang="en-US" altLang="en-US" sz="2000" b="1" i="0" u="none" strike="noStrike" cap="none" normalizeH="0" baseline="0">
                          <a:ln>
                            <a:noFill/>
                          </a:ln>
                          <a:solidFill>
                            <a:schemeClr val="tx1"/>
                          </a:solidFill>
                          <a:effectLst/>
                          <a:latin typeface="Arial" charset="0"/>
                        </a:rPr>
                      </a:br>
                      <a:r>
                        <a:rPr kumimoji="0" lang="en-US" altLang="en-US" sz="2000" b="1" i="0" u="none" strike="noStrike" cap="none" normalizeH="0" baseline="0">
                          <a:ln>
                            <a:noFill/>
                          </a:ln>
                          <a:solidFill>
                            <a:schemeClr val="tx1"/>
                          </a:solidFill>
                          <a:effectLst/>
                          <a:latin typeface="Arial" charset="0"/>
                        </a:rPr>
                        <a:t>Detection</a:t>
                      </a:r>
                    </a:p>
                  </a:txBody>
                  <a:tcPr marR="0" marT="9144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80975" indent="-180975"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tx1"/>
                          </a:solidFill>
                          <a:effectLst/>
                          <a:latin typeface="Arial" charset="0"/>
                        </a:rPr>
                        <a:t> Easy configuration</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tx1"/>
                          </a:solidFill>
                          <a:effectLst/>
                          <a:latin typeface="Arial" charset="0"/>
                        </a:rPr>
                        <a:t> Can detect unknown attacks</a:t>
                      </a:r>
                    </a:p>
                  </a:txBody>
                  <a:tcPr marR="0" marT="9144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180975" indent="-180975"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tx1"/>
                          </a:solidFill>
                          <a:effectLst/>
                          <a:latin typeface="Arial" charset="0"/>
                        </a:rPr>
                        <a:t>Difficult to profile typical activity in large networks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tx1"/>
                          </a:solidFill>
                          <a:effectLst/>
                          <a:latin typeface="Arial" charset="0"/>
                        </a:rPr>
                        <a:t>Traffic profile must be constant</a:t>
                      </a:r>
                    </a:p>
                  </a:txBody>
                  <a:tcPr marR="0" marT="9144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159904">
                <a:tc>
                  <a:txBody>
                    <a:bodyPr/>
                    <a:lstStyle>
                      <a:lvl1pPr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0" marR="0" lvl="0" indent="0" algn="ctr" defTabSz="814388" rtl="0" eaLnBrk="0" fontAlgn="base" latinLnBrk="0" hangingPunct="0">
                        <a:lnSpc>
                          <a:spcPct val="95000"/>
                        </a:lnSpc>
                        <a:spcBef>
                          <a:spcPct val="50000"/>
                        </a:spcBef>
                        <a:spcAft>
                          <a:spcPct val="0"/>
                        </a:spcAft>
                        <a:buClr>
                          <a:srgbClr val="005569"/>
                        </a:buClr>
                        <a:buSzTx/>
                        <a:buFontTx/>
                        <a:buNone/>
                        <a:tabLst/>
                      </a:pPr>
                      <a:r>
                        <a:rPr kumimoji="0" lang="en-GB" altLang="en-US" sz="2000" b="1" i="0" u="none" strike="noStrike" cap="none" normalizeH="0" baseline="0">
                          <a:ln>
                            <a:noFill/>
                          </a:ln>
                          <a:solidFill>
                            <a:schemeClr val="bg1"/>
                          </a:solidFill>
                          <a:effectLst/>
                          <a:latin typeface="Arial" charset="0"/>
                        </a:rPr>
                        <a:t>Honey Pot-Based</a:t>
                      </a:r>
                      <a:br>
                        <a:rPr kumimoji="0" lang="en-GB" altLang="en-US" sz="2000" b="1" i="0" u="none" strike="noStrike" cap="none" normalizeH="0" baseline="0">
                          <a:ln>
                            <a:noFill/>
                          </a:ln>
                          <a:solidFill>
                            <a:schemeClr val="bg1"/>
                          </a:solidFill>
                          <a:effectLst/>
                          <a:latin typeface="Arial" charset="0"/>
                        </a:rPr>
                      </a:br>
                      <a:r>
                        <a:rPr kumimoji="0" lang="en-GB" altLang="en-US" sz="2000" b="1" i="0" u="none" strike="noStrike" cap="none" normalizeH="0" baseline="0">
                          <a:ln>
                            <a:noFill/>
                          </a:ln>
                          <a:solidFill>
                            <a:schemeClr val="bg1"/>
                          </a:solidFill>
                          <a:effectLst/>
                          <a:latin typeface="Arial" charset="0"/>
                        </a:rPr>
                        <a:t>Detection</a:t>
                      </a:r>
                      <a:endParaRPr kumimoji="0" lang="en-GB" altLang="en-US" sz="2000" b="0" i="0" u="none" strike="noStrike" cap="none" normalizeH="0" baseline="0">
                        <a:ln>
                          <a:noFill/>
                        </a:ln>
                        <a:solidFill>
                          <a:schemeClr val="bg1"/>
                        </a:solidFill>
                        <a:effectLst/>
                        <a:latin typeface="Arial" charset="0"/>
                      </a:endParaRPr>
                    </a:p>
                  </a:txBody>
                  <a:tcPr marR="0" marT="9144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180975" indent="-180975"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a:ln>
                            <a:noFill/>
                          </a:ln>
                          <a:solidFill>
                            <a:schemeClr val="bg1"/>
                          </a:solidFill>
                          <a:effectLst/>
                          <a:latin typeface="Arial" charset="0"/>
                        </a:rPr>
                        <a:t> Window to view attacks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a:ln>
                            <a:noFill/>
                          </a:ln>
                          <a:solidFill>
                            <a:schemeClr val="bg1"/>
                          </a:solidFill>
                          <a:effectLst/>
                          <a:latin typeface="Arial" charset="0"/>
                        </a:rPr>
                        <a:t> Distract and confuse attackers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a:ln>
                            <a:noFill/>
                          </a:ln>
                          <a:solidFill>
                            <a:schemeClr val="bg1"/>
                          </a:solidFill>
                          <a:effectLst/>
                          <a:latin typeface="Arial" charset="0"/>
                        </a:rPr>
                        <a:t> Slow down and avert attacks</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a:ln>
                            <a:noFill/>
                          </a:ln>
                          <a:solidFill>
                            <a:schemeClr val="bg1"/>
                          </a:solidFill>
                          <a:effectLst/>
                          <a:latin typeface="Arial" charset="0"/>
                        </a:rPr>
                        <a:t> Collect information about attack</a:t>
                      </a:r>
                    </a:p>
                  </a:txBody>
                  <a:tcPr marR="0" marT="9144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180975" indent="-180975" defTabSz="814388">
                        <a:lnSpc>
                          <a:spcPct val="95000"/>
                        </a:lnSpc>
                        <a:spcBef>
                          <a:spcPct val="50000"/>
                        </a:spcBef>
                        <a:buClr>
                          <a:srgbClr val="005569"/>
                        </a:buClr>
                        <a:defRPr sz="2400">
                          <a:solidFill>
                            <a:schemeClr val="tx1"/>
                          </a:solidFill>
                          <a:latin typeface="Arial" charset="0"/>
                        </a:defRPr>
                      </a:lvl1pPr>
                      <a:lvl2pPr marL="742950" indent="-285750" defTabSz="814388">
                        <a:lnSpc>
                          <a:spcPct val="95000"/>
                        </a:lnSpc>
                        <a:spcBef>
                          <a:spcPct val="50000"/>
                        </a:spcBef>
                        <a:buClr>
                          <a:srgbClr val="005569"/>
                        </a:buClr>
                        <a:defRPr sz="2000">
                          <a:solidFill>
                            <a:schemeClr val="tx1"/>
                          </a:solidFill>
                          <a:latin typeface="Arial" charset="0"/>
                        </a:defRPr>
                      </a:lvl2pPr>
                      <a:lvl3pPr marL="1143000" indent="-228600" defTabSz="814388">
                        <a:lnSpc>
                          <a:spcPct val="95000"/>
                        </a:lnSpc>
                        <a:spcBef>
                          <a:spcPct val="50000"/>
                        </a:spcBef>
                        <a:buClr>
                          <a:srgbClr val="005569"/>
                        </a:buClr>
                        <a:defRPr>
                          <a:solidFill>
                            <a:schemeClr val="tx1"/>
                          </a:solidFill>
                          <a:latin typeface="Arial" charset="0"/>
                        </a:defRPr>
                      </a:lvl3pPr>
                      <a:lvl4pPr marL="1600200" indent="-228600" defTabSz="814388">
                        <a:lnSpc>
                          <a:spcPct val="95000"/>
                        </a:lnSpc>
                        <a:spcBef>
                          <a:spcPct val="50000"/>
                        </a:spcBef>
                        <a:buClr>
                          <a:srgbClr val="005569"/>
                        </a:buClr>
                        <a:defRPr>
                          <a:solidFill>
                            <a:schemeClr val="tx1"/>
                          </a:solidFill>
                          <a:latin typeface="Arial" charset="0"/>
                        </a:defRPr>
                      </a:lvl4pPr>
                      <a:lvl5pPr marL="2057400" indent="-228600" defTabSz="814388">
                        <a:lnSpc>
                          <a:spcPct val="95000"/>
                        </a:lnSpc>
                        <a:spcBef>
                          <a:spcPct val="50000"/>
                        </a:spcBef>
                        <a:buClr>
                          <a:srgbClr val="005569"/>
                        </a:buClr>
                        <a:defRPr>
                          <a:solidFill>
                            <a:schemeClr val="tx1"/>
                          </a:solidFill>
                          <a:latin typeface="Arial" charset="0"/>
                        </a:defRPr>
                      </a:lvl5pPr>
                      <a:lvl6pPr marL="25146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6pPr>
                      <a:lvl7pPr marL="29718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7pPr>
                      <a:lvl8pPr marL="34290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8pPr>
                      <a:lvl9pPr marL="3886200" indent="-228600" defTabSz="814388" eaLnBrk="0" fontAlgn="base" hangingPunct="0">
                        <a:lnSpc>
                          <a:spcPct val="95000"/>
                        </a:lnSpc>
                        <a:spcBef>
                          <a:spcPct val="50000"/>
                        </a:spcBef>
                        <a:spcAft>
                          <a:spcPct val="0"/>
                        </a:spcAft>
                        <a:buClr>
                          <a:srgbClr val="005569"/>
                        </a:buClr>
                        <a:defRPr>
                          <a:solidFill>
                            <a:schemeClr val="tx1"/>
                          </a:solidFill>
                          <a:latin typeface="Arial" charset="0"/>
                        </a:defRPr>
                      </a:lvl9pPr>
                    </a:lstStyle>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bg1"/>
                          </a:solidFill>
                          <a:effectLst/>
                          <a:latin typeface="Arial" charset="0"/>
                        </a:rPr>
                        <a:t>Dedicated honey pot server</a:t>
                      </a:r>
                    </a:p>
                    <a:p>
                      <a:pPr marL="180975" marR="0" lvl="0" indent="-180975" algn="l" defTabSz="814388" rtl="0" eaLnBrk="0" fontAlgn="base" latinLnBrk="0" hangingPunct="0">
                        <a:lnSpc>
                          <a:spcPct val="95000"/>
                        </a:lnSpc>
                        <a:spcBef>
                          <a:spcPct val="50000"/>
                        </a:spcBef>
                        <a:spcAft>
                          <a:spcPct val="0"/>
                        </a:spcAft>
                        <a:buClr>
                          <a:schemeClr val="tx1"/>
                        </a:buClr>
                        <a:buSzTx/>
                        <a:buFontTx/>
                        <a:buChar char="•"/>
                        <a:tabLst/>
                      </a:pPr>
                      <a:r>
                        <a:rPr kumimoji="0" lang="en-GB" altLang="en-US" sz="1400" b="0" i="0" u="none" strike="noStrike" cap="none" normalizeH="0" baseline="0" dirty="0">
                          <a:ln>
                            <a:noFill/>
                          </a:ln>
                          <a:solidFill>
                            <a:schemeClr val="bg1"/>
                          </a:solidFill>
                          <a:effectLst/>
                          <a:latin typeface="Arial" charset="0"/>
                        </a:rPr>
                        <a:t>Honey pot server must not be trusted</a:t>
                      </a:r>
                    </a:p>
                  </a:txBody>
                  <a:tcPr marR="0" marT="9144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9435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Intrusion Detection Systems (IDSs)</a:t>
            </a:r>
          </a:p>
        </p:txBody>
      </p:sp>
      <p:sp>
        <p:nvSpPr>
          <p:cNvPr id="7171" name="Rectangle 37"/>
          <p:cNvSpPr>
            <a:spLocks noGrp="1" noChangeArrowheads="1"/>
          </p:cNvSpPr>
          <p:nvPr>
            <p:ph idx="1"/>
          </p:nvPr>
        </p:nvSpPr>
        <p:spPr>
          <a:xfrm>
            <a:off x="1066800" y="2103120"/>
            <a:ext cx="5726113" cy="3849624"/>
          </a:xfrm>
        </p:spPr>
        <p:txBody>
          <a:bodyPr/>
          <a:lstStyle/>
          <a:p>
            <a:pPr marL="457200" indent="-457200">
              <a:lnSpc>
                <a:spcPct val="75000"/>
              </a:lnSpc>
              <a:buFontTx/>
              <a:buAutoNum type="arabicPeriod"/>
            </a:pPr>
            <a:r>
              <a:rPr lang="en-US" altLang="en-US" sz="2000" dirty="0"/>
              <a:t>An attack is launched on a network that has a sensor deployed in promiscuous IDS mode; therefore copies of all packets are sent to the IDS sensor for packet analysis. However, the target machine will experience the malicious attack.</a:t>
            </a:r>
          </a:p>
          <a:p>
            <a:pPr marL="457200" indent="-457200">
              <a:lnSpc>
                <a:spcPct val="75000"/>
              </a:lnSpc>
              <a:buFontTx/>
              <a:buAutoNum type="arabicPeriod"/>
            </a:pPr>
            <a:r>
              <a:rPr lang="en-US" altLang="en-US" sz="2000" dirty="0"/>
              <a:t>The IDS sensor, matches the malicious traffic to a signature and sends the switch a command to deny access to the source of the malicious traffic.</a:t>
            </a:r>
          </a:p>
          <a:p>
            <a:pPr marL="457200" indent="-457200">
              <a:lnSpc>
                <a:spcPct val="75000"/>
              </a:lnSpc>
              <a:buFontTx/>
              <a:buAutoNum type="arabicPeriod"/>
            </a:pPr>
            <a:r>
              <a:rPr lang="en-US" altLang="en-US" sz="2000" dirty="0"/>
              <a:t>The IDS can also send an alarm to a management console for logging and other management purposes.</a:t>
            </a:r>
          </a:p>
          <a:p>
            <a:pPr marL="457200" indent="-457200">
              <a:lnSpc>
                <a:spcPct val="75000"/>
              </a:lnSpc>
            </a:pPr>
            <a:endParaRPr lang="en-US" altLang="en-US" sz="2000" dirty="0"/>
          </a:p>
        </p:txBody>
      </p:sp>
      <p:pic>
        <p:nvPicPr>
          <p:cNvPr id="7172" name="Picture 3" descr="Lap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064" y="5273675"/>
            <a:ext cx="877887"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4" descr="EndUser_CiscoWor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1" y="1371601"/>
            <a:ext cx="923925"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5765" name="AutoShape 5"/>
          <p:cNvCxnSpPr>
            <a:cxnSpLocks noChangeShapeType="1"/>
          </p:cNvCxnSpPr>
          <p:nvPr/>
        </p:nvCxnSpPr>
        <p:spPr bwMode="auto">
          <a:xfrm flipH="1">
            <a:off x="9144001" y="3810000"/>
            <a:ext cx="23813" cy="1403350"/>
          </a:xfrm>
          <a:prstGeom prst="straightConnector1">
            <a:avLst/>
          </a:prstGeom>
          <a:noFill/>
          <a:ln w="28575">
            <a:solidFill>
              <a:schemeClr val="accent2"/>
            </a:solidFill>
            <a:prstDash val="sysDot"/>
            <a:round/>
            <a:headEnd/>
            <a:tailEnd type="triangle" w="med" len="med"/>
          </a:ln>
          <a:extLst>
            <a:ext uri="{909E8E84-426E-40DD-AFC4-6F175D3DCCD1}">
              <a14:hiddenFill xmlns:a14="http://schemas.microsoft.com/office/drawing/2010/main">
                <a:noFill/>
              </a14:hiddenFill>
            </a:ext>
          </a:extLst>
        </p:spPr>
      </p:cxnSp>
      <p:cxnSp>
        <p:nvCxnSpPr>
          <p:cNvPr id="7175" name="AutoShape 6"/>
          <p:cNvCxnSpPr>
            <a:cxnSpLocks noChangeShapeType="1"/>
            <a:stCxn id="7183" idx="2"/>
            <a:endCxn id="7190" idx="0"/>
          </p:cNvCxnSpPr>
          <p:nvPr/>
        </p:nvCxnSpPr>
        <p:spPr bwMode="auto">
          <a:xfrm rot="5400000">
            <a:off x="7644606" y="4925219"/>
            <a:ext cx="554038" cy="0"/>
          </a:xfrm>
          <a:prstGeom prst="straightConnector1">
            <a:avLst/>
          </a:prstGeom>
          <a:noFill/>
          <a:ln w="28575">
            <a:solidFill>
              <a:schemeClr val="accent1"/>
            </a:solidFill>
            <a:prstDash val="sysDot"/>
            <a:round/>
            <a:headEnd/>
            <a:tailEnd type="triangle" w="med" len="med"/>
          </a:ln>
          <a:extLst>
            <a:ext uri="{909E8E84-426E-40DD-AFC4-6F175D3DCCD1}">
              <a14:hiddenFill xmlns:a14="http://schemas.microsoft.com/office/drawing/2010/main">
                <a:noFill/>
              </a14:hiddenFill>
            </a:ext>
          </a:extLst>
        </p:spPr>
      </p:cxnSp>
      <p:cxnSp>
        <p:nvCxnSpPr>
          <p:cNvPr id="245767" name="AutoShape 7"/>
          <p:cNvCxnSpPr>
            <a:cxnSpLocks noChangeShapeType="1"/>
          </p:cNvCxnSpPr>
          <p:nvPr/>
        </p:nvCxnSpPr>
        <p:spPr bwMode="auto">
          <a:xfrm flipV="1">
            <a:off x="8382000" y="1905000"/>
            <a:ext cx="604838" cy="76200"/>
          </a:xfrm>
          <a:prstGeom prst="bentConnector3">
            <a:avLst>
              <a:gd name="adj1" fmla="val 50917"/>
            </a:avLst>
          </a:prstGeom>
          <a:noFill/>
          <a:ln w="28575">
            <a:solidFill>
              <a:schemeClr val="accent2"/>
            </a:solidFill>
            <a:prstDash val="sysDot"/>
            <a:miter lim="800000"/>
            <a:headEnd/>
            <a:tailEnd type="triangle" w="med" len="med"/>
          </a:ln>
          <a:extLst>
            <a:ext uri="{909E8E84-426E-40DD-AFC4-6F175D3DCCD1}">
              <a14:hiddenFill xmlns:a14="http://schemas.microsoft.com/office/drawing/2010/main">
                <a:noFill/>
              </a14:hiddenFill>
            </a:ext>
          </a:extLst>
        </p:spPr>
      </p:cxnSp>
      <p:sp>
        <p:nvSpPr>
          <p:cNvPr id="7177" name="Rectangle 8"/>
          <p:cNvSpPr>
            <a:spLocks noChangeArrowheads="1"/>
          </p:cNvSpPr>
          <p:nvPr/>
        </p:nvSpPr>
        <p:spPr bwMode="auto">
          <a:xfrm>
            <a:off x="9012238" y="52784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cxnSp>
        <p:nvCxnSpPr>
          <p:cNvPr id="7178" name="AutoShape 9"/>
          <p:cNvCxnSpPr>
            <a:cxnSpLocks noChangeShapeType="1"/>
          </p:cNvCxnSpPr>
          <p:nvPr/>
        </p:nvCxnSpPr>
        <p:spPr bwMode="auto">
          <a:xfrm rot="10800000" flipV="1">
            <a:off x="8053389" y="3709988"/>
            <a:ext cx="782637" cy="633412"/>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7179" name="AutoShape 10"/>
          <p:cNvCxnSpPr>
            <a:cxnSpLocks noChangeShapeType="1"/>
          </p:cNvCxnSpPr>
          <p:nvPr/>
        </p:nvCxnSpPr>
        <p:spPr bwMode="auto">
          <a:xfrm rot="5400000">
            <a:off x="7823201" y="5033963"/>
            <a:ext cx="460375" cy="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7180" name="Rectangle 11"/>
          <p:cNvSpPr>
            <a:spLocks noChangeArrowheads="1"/>
          </p:cNvSpPr>
          <p:nvPr/>
        </p:nvSpPr>
        <p:spPr bwMode="auto">
          <a:xfrm>
            <a:off x="9164638" y="52784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cxnSp>
        <p:nvCxnSpPr>
          <p:cNvPr id="7181" name="AutoShape 12"/>
          <p:cNvCxnSpPr>
            <a:cxnSpLocks noChangeShapeType="1"/>
            <a:endCxn id="7180" idx="0"/>
          </p:cNvCxnSpPr>
          <p:nvPr/>
        </p:nvCxnSpPr>
        <p:spPr bwMode="auto">
          <a:xfrm>
            <a:off x="9293226" y="2071688"/>
            <a:ext cx="23813" cy="3206750"/>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7182" name="Rectangle 13"/>
          <p:cNvSpPr>
            <a:spLocks noChangeArrowheads="1"/>
          </p:cNvSpPr>
          <p:nvPr/>
        </p:nvSpPr>
        <p:spPr bwMode="auto">
          <a:xfrm>
            <a:off x="8988425" y="3475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7183" name="Rectangle 14"/>
          <p:cNvSpPr>
            <a:spLocks noChangeArrowheads="1"/>
          </p:cNvSpPr>
          <p:nvPr/>
        </p:nvSpPr>
        <p:spPr bwMode="auto">
          <a:xfrm>
            <a:off x="7769225" y="4343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cxnSp>
        <p:nvCxnSpPr>
          <p:cNvPr id="7184" name="AutoShape 15"/>
          <p:cNvCxnSpPr>
            <a:cxnSpLocks noChangeShapeType="1"/>
            <a:stCxn id="7182" idx="1"/>
            <a:endCxn id="7183" idx="0"/>
          </p:cNvCxnSpPr>
          <p:nvPr/>
        </p:nvCxnSpPr>
        <p:spPr bwMode="auto">
          <a:xfrm rot="10800000" flipV="1">
            <a:off x="7921625" y="3627438"/>
            <a:ext cx="1066800" cy="715962"/>
          </a:xfrm>
          <a:prstGeom prst="bentConnector2">
            <a:avLst/>
          </a:prstGeom>
          <a:noFill/>
          <a:ln w="28575">
            <a:solidFill>
              <a:schemeClr val="accent2"/>
            </a:solidFill>
            <a:prstDash val="sysDot"/>
            <a:miter lim="800000"/>
            <a:headEnd/>
            <a:tailEnd type="triangle" w="med" len="med"/>
          </a:ln>
          <a:extLst>
            <a:ext uri="{909E8E84-426E-40DD-AFC4-6F175D3DCCD1}">
              <a14:hiddenFill xmlns:a14="http://schemas.microsoft.com/office/drawing/2010/main">
                <a:noFill/>
              </a14:hiddenFill>
            </a:ext>
          </a:extLst>
        </p:spPr>
      </p:cxnSp>
      <p:sp>
        <p:nvSpPr>
          <p:cNvPr id="7185" name="Text Box 16"/>
          <p:cNvSpPr txBox="1">
            <a:spLocks noChangeArrowheads="1"/>
          </p:cNvSpPr>
          <p:nvPr/>
        </p:nvSpPr>
        <p:spPr bwMode="auto">
          <a:xfrm>
            <a:off x="9220200" y="2940050"/>
            <a:ext cx="1066800" cy="26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lgn="ctr">
              <a:spcBef>
                <a:spcPct val="50000"/>
              </a:spcBef>
            </a:pPr>
            <a:r>
              <a:rPr lang="en-CA" altLang="en-US" sz="1200" b="0"/>
              <a:t>Switch</a:t>
            </a:r>
            <a:endParaRPr lang="en-US" altLang="en-US" sz="1200" b="0"/>
          </a:p>
        </p:txBody>
      </p:sp>
      <p:sp>
        <p:nvSpPr>
          <p:cNvPr id="7186" name="Text Box 17"/>
          <p:cNvSpPr txBox="1">
            <a:spLocks noChangeArrowheads="1"/>
          </p:cNvSpPr>
          <p:nvPr/>
        </p:nvSpPr>
        <p:spPr bwMode="auto">
          <a:xfrm>
            <a:off x="7388225" y="6140450"/>
            <a:ext cx="1219200" cy="45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lgn="ctr">
              <a:spcBef>
                <a:spcPct val="50000"/>
              </a:spcBef>
            </a:pPr>
            <a:r>
              <a:rPr lang="en-CA" altLang="en-US" sz="1200" b="0"/>
              <a:t>Management Console</a:t>
            </a:r>
            <a:endParaRPr lang="en-US" altLang="en-US" sz="1200" b="0"/>
          </a:p>
        </p:txBody>
      </p:sp>
      <p:sp>
        <p:nvSpPr>
          <p:cNvPr id="7187" name="Rectangle 18"/>
          <p:cNvSpPr>
            <a:spLocks noChangeArrowheads="1"/>
          </p:cNvSpPr>
          <p:nvPr/>
        </p:nvSpPr>
        <p:spPr bwMode="auto">
          <a:xfrm>
            <a:off x="8607425" y="3200401"/>
            <a:ext cx="331788" cy="339725"/>
          </a:xfrm>
          <a:prstGeom prst="rect">
            <a:avLst/>
          </a:prstGeom>
          <a:solidFill>
            <a:schemeClr val="folHlink"/>
          </a:solidFill>
          <a:ln w="19050">
            <a:solidFill>
              <a:schemeClr val="tx1"/>
            </a:solidFill>
            <a:miter lim="800000"/>
            <a:headEnd/>
            <a:tailEnd/>
          </a:ln>
        </p:spPr>
        <p:txBody>
          <a:bodyPr lIns="81299" tIns="40650" rIns="81299" bIns="40650" anchor="ctr" anchorCtr="1"/>
          <a:lstStyle>
            <a:lvl1pPr defTabSz="812800">
              <a:defRPr sz="3000" b="1">
                <a:solidFill>
                  <a:schemeClr val="tx1"/>
                </a:solidFill>
                <a:latin typeface="Arial" charset="0"/>
              </a:defRPr>
            </a:lvl1pPr>
            <a:lvl2pPr marL="742950" indent="-285750" defTabSz="812800">
              <a:defRPr sz="3000" b="1">
                <a:solidFill>
                  <a:schemeClr val="tx1"/>
                </a:solidFill>
                <a:latin typeface="Arial" charset="0"/>
              </a:defRPr>
            </a:lvl2pPr>
            <a:lvl3pPr marL="1143000" indent="-228600" defTabSz="812800">
              <a:defRPr sz="3000" b="1">
                <a:solidFill>
                  <a:schemeClr val="tx1"/>
                </a:solidFill>
                <a:latin typeface="Arial" charset="0"/>
              </a:defRPr>
            </a:lvl3pPr>
            <a:lvl4pPr marL="1600200" indent="-228600" defTabSz="812800">
              <a:defRPr sz="3000" b="1">
                <a:solidFill>
                  <a:schemeClr val="tx1"/>
                </a:solidFill>
                <a:latin typeface="Arial" charset="0"/>
              </a:defRPr>
            </a:lvl4pPr>
            <a:lvl5pPr marL="2057400" indent="-228600" defTabSz="812800">
              <a:defRPr sz="3000" b="1">
                <a:solidFill>
                  <a:schemeClr val="tx1"/>
                </a:solidFill>
                <a:latin typeface="Arial" charset="0"/>
              </a:defRPr>
            </a:lvl5pPr>
            <a:lvl6pPr marL="2514600" indent="-228600" defTabSz="812800" eaLnBrk="0" fontAlgn="base" hangingPunct="0">
              <a:lnSpc>
                <a:spcPct val="90000"/>
              </a:lnSpc>
              <a:spcBef>
                <a:spcPct val="0"/>
              </a:spcBef>
              <a:spcAft>
                <a:spcPct val="0"/>
              </a:spcAft>
              <a:defRPr sz="3000" b="1">
                <a:solidFill>
                  <a:schemeClr val="tx1"/>
                </a:solidFill>
                <a:latin typeface="Arial" charset="0"/>
              </a:defRPr>
            </a:lvl6pPr>
            <a:lvl7pPr marL="2971800" indent="-228600" defTabSz="812800" eaLnBrk="0" fontAlgn="base" hangingPunct="0">
              <a:lnSpc>
                <a:spcPct val="90000"/>
              </a:lnSpc>
              <a:spcBef>
                <a:spcPct val="0"/>
              </a:spcBef>
              <a:spcAft>
                <a:spcPct val="0"/>
              </a:spcAft>
              <a:defRPr sz="3000" b="1">
                <a:solidFill>
                  <a:schemeClr val="tx1"/>
                </a:solidFill>
                <a:latin typeface="Arial" charset="0"/>
              </a:defRPr>
            </a:lvl7pPr>
            <a:lvl8pPr marL="3429000" indent="-228600" defTabSz="812800" eaLnBrk="0" fontAlgn="base" hangingPunct="0">
              <a:lnSpc>
                <a:spcPct val="90000"/>
              </a:lnSpc>
              <a:spcBef>
                <a:spcPct val="0"/>
              </a:spcBef>
              <a:spcAft>
                <a:spcPct val="0"/>
              </a:spcAft>
              <a:defRPr sz="3000" b="1">
                <a:solidFill>
                  <a:schemeClr val="tx1"/>
                </a:solidFill>
                <a:latin typeface="Arial" charset="0"/>
              </a:defRPr>
            </a:lvl8pPr>
            <a:lvl9pPr marL="3886200" indent="-228600" defTabSz="8128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spcBef>
                <a:spcPct val="10000"/>
              </a:spcBef>
            </a:pPr>
            <a:r>
              <a:rPr lang="en-US" altLang="en-US" sz="1800" b="0"/>
              <a:t>1</a:t>
            </a:r>
          </a:p>
        </p:txBody>
      </p:sp>
      <p:sp>
        <p:nvSpPr>
          <p:cNvPr id="7188" name="Rectangle 19"/>
          <p:cNvSpPr>
            <a:spLocks noChangeArrowheads="1"/>
          </p:cNvSpPr>
          <p:nvPr/>
        </p:nvSpPr>
        <p:spPr bwMode="auto">
          <a:xfrm>
            <a:off x="7288214" y="3886201"/>
            <a:ext cx="331787" cy="339725"/>
          </a:xfrm>
          <a:prstGeom prst="rect">
            <a:avLst/>
          </a:prstGeom>
          <a:solidFill>
            <a:schemeClr val="folHlink"/>
          </a:solidFill>
          <a:ln w="19050">
            <a:solidFill>
              <a:schemeClr val="tx1"/>
            </a:solidFill>
            <a:miter lim="800000"/>
            <a:headEnd/>
            <a:tailEnd/>
          </a:ln>
        </p:spPr>
        <p:txBody>
          <a:bodyPr lIns="81299" tIns="40650" rIns="81299" bIns="40650" anchor="ctr" anchorCtr="1"/>
          <a:lstStyle>
            <a:lvl1pPr defTabSz="812800">
              <a:defRPr sz="3000" b="1">
                <a:solidFill>
                  <a:schemeClr val="tx1"/>
                </a:solidFill>
                <a:latin typeface="Arial" charset="0"/>
              </a:defRPr>
            </a:lvl1pPr>
            <a:lvl2pPr marL="742950" indent="-285750" defTabSz="812800">
              <a:defRPr sz="3000" b="1">
                <a:solidFill>
                  <a:schemeClr val="tx1"/>
                </a:solidFill>
                <a:latin typeface="Arial" charset="0"/>
              </a:defRPr>
            </a:lvl2pPr>
            <a:lvl3pPr marL="1143000" indent="-228600" defTabSz="812800">
              <a:defRPr sz="3000" b="1">
                <a:solidFill>
                  <a:schemeClr val="tx1"/>
                </a:solidFill>
                <a:latin typeface="Arial" charset="0"/>
              </a:defRPr>
            </a:lvl3pPr>
            <a:lvl4pPr marL="1600200" indent="-228600" defTabSz="812800">
              <a:defRPr sz="3000" b="1">
                <a:solidFill>
                  <a:schemeClr val="tx1"/>
                </a:solidFill>
                <a:latin typeface="Arial" charset="0"/>
              </a:defRPr>
            </a:lvl4pPr>
            <a:lvl5pPr marL="2057400" indent="-228600" defTabSz="812800">
              <a:defRPr sz="3000" b="1">
                <a:solidFill>
                  <a:schemeClr val="tx1"/>
                </a:solidFill>
                <a:latin typeface="Arial" charset="0"/>
              </a:defRPr>
            </a:lvl5pPr>
            <a:lvl6pPr marL="2514600" indent="-228600" defTabSz="812800" eaLnBrk="0" fontAlgn="base" hangingPunct="0">
              <a:lnSpc>
                <a:spcPct val="90000"/>
              </a:lnSpc>
              <a:spcBef>
                <a:spcPct val="0"/>
              </a:spcBef>
              <a:spcAft>
                <a:spcPct val="0"/>
              </a:spcAft>
              <a:defRPr sz="3000" b="1">
                <a:solidFill>
                  <a:schemeClr val="tx1"/>
                </a:solidFill>
                <a:latin typeface="Arial" charset="0"/>
              </a:defRPr>
            </a:lvl6pPr>
            <a:lvl7pPr marL="2971800" indent="-228600" defTabSz="812800" eaLnBrk="0" fontAlgn="base" hangingPunct="0">
              <a:lnSpc>
                <a:spcPct val="90000"/>
              </a:lnSpc>
              <a:spcBef>
                <a:spcPct val="0"/>
              </a:spcBef>
              <a:spcAft>
                <a:spcPct val="0"/>
              </a:spcAft>
              <a:defRPr sz="3000" b="1">
                <a:solidFill>
                  <a:schemeClr val="tx1"/>
                </a:solidFill>
                <a:latin typeface="Arial" charset="0"/>
              </a:defRPr>
            </a:lvl7pPr>
            <a:lvl8pPr marL="3429000" indent="-228600" defTabSz="812800" eaLnBrk="0" fontAlgn="base" hangingPunct="0">
              <a:lnSpc>
                <a:spcPct val="90000"/>
              </a:lnSpc>
              <a:spcBef>
                <a:spcPct val="0"/>
              </a:spcBef>
              <a:spcAft>
                <a:spcPct val="0"/>
              </a:spcAft>
              <a:defRPr sz="3000" b="1">
                <a:solidFill>
                  <a:schemeClr val="tx1"/>
                </a:solidFill>
                <a:latin typeface="Arial" charset="0"/>
              </a:defRPr>
            </a:lvl8pPr>
            <a:lvl9pPr marL="3886200" indent="-228600" defTabSz="8128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spcBef>
                <a:spcPct val="10000"/>
              </a:spcBef>
            </a:pPr>
            <a:r>
              <a:rPr lang="en-US" altLang="en-US" sz="1800" b="0"/>
              <a:t>2</a:t>
            </a:r>
          </a:p>
        </p:txBody>
      </p:sp>
      <p:sp>
        <p:nvSpPr>
          <p:cNvPr id="7189" name="Rectangle 20"/>
          <p:cNvSpPr>
            <a:spLocks noChangeArrowheads="1"/>
          </p:cNvSpPr>
          <p:nvPr/>
        </p:nvSpPr>
        <p:spPr bwMode="auto">
          <a:xfrm>
            <a:off x="7388225" y="5029201"/>
            <a:ext cx="331788" cy="339725"/>
          </a:xfrm>
          <a:prstGeom prst="rect">
            <a:avLst/>
          </a:prstGeom>
          <a:solidFill>
            <a:schemeClr val="folHlink"/>
          </a:solidFill>
          <a:ln w="19050">
            <a:solidFill>
              <a:schemeClr val="tx1"/>
            </a:solidFill>
            <a:miter lim="800000"/>
            <a:headEnd/>
            <a:tailEnd/>
          </a:ln>
        </p:spPr>
        <p:txBody>
          <a:bodyPr lIns="81299" tIns="40650" rIns="81299" bIns="40650" anchor="ctr" anchorCtr="1"/>
          <a:lstStyle>
            <a:lvl1pPr defTabSz="812800">
              <a:defRPr sz="3000" b="1">
                <a:solidFill>
                  <a:schemeClr val="tx1"/>
                </a:solidFill>
                <a:latin typeface="Arial" charset="0"/>
              </a:defRPr>
            </a:lvl1pPr>
            <a:lvl2pPr marL="742950" indent="-285750" defTabSz="812800">
              <a:defRPr sz="3000" b="1">
                <a:solidFill>
                  <a:schemeClr val="tx1"/>
                </a:solidFill>
                <a:latin typeface="Arial" charset="0"/>
              </a:defRPr>
            </a:lvl2pPr>
            <a:lvl3pPr marL="1143000" indent="-228600" defTabSz="812800">
              <a:defRPr sz="3000" b="1">
                <a:solidFill>
                  <a:schemeClr val="tx1"/>
                </a:solidFill>
                <a:latin typeface="Arial" charset="0"/>
              </a:defRPr>
            </a:lvl3pPr>
            <a:lvl4pPr marL="1600200" indent="-228600" defTabSz="812800">
              <a:defRPr sz="3000" b="1">
                <a:solidFill>
                  <a:schemeClr val="tx1"/>
                </a:solidFill>
                <a:latin typeface="Arial" charset="0"/>
              </a:defRPr>
            </a:lvl4pPr>
            <a:lvl5pPr marL="2057400" indent="-228600" defTabSz="812800">
              <a:defRPr sz="3000" b="1">
                <a:solidFill>
                  <a:schemeClr val="tx1"/>
                </a:solidFill>
                <a:latin typeface="Arial" charset="0"/>
              </a:defRPr>
            </a:lvl5pPr>
            <a:lvl6pPr marL="2514600" indent="-228600" defTabSz="812800" eaLnBrk="0" fontAlgn="base" hangingPunct="0">
              <a:lnSpc>
                <a:spcPct val="90000"/>
              </a:lnSpc>
              <a:spcBef>
                <a:spcPct val="0"/>
              </a:spcBef>
              <a:spcAft>
                <a:spcPct val="0"/>
              </a:spcAft>
              <a:defRPr sz="3000" b="1">
                <a:solidFill>
                  <a:schemeClr val="tx1"/>
                </a:solidFill>
                <a:latin typeface="Arial" charset="0"/>
              </a:defRPr>
            </a:lvl6pPr>
            <a:lvl7pPr marL="2971800" indent="-228600" defTabSz="812800" eaLnBrk="0" fontAlgn="base" hangingPunct="0">
              <a:lnSpc>
                <a:spcPct val="90000"/>
              </a:lnSpc>
              <a:spcBef>
                <a:spcPct val="0"/>
              </a:spcBef>
              <a:spcAft>
                <a:spcPct val="0"/>
              </a:spcAft>
              <a:defRPr sz="3000" b="1">
                <a:solidFill>
                  <a:schemeClr val="tx1"/>
                </a:solidFill>
                <a:latin typeface="Arial" charset="0"/>
              </a:defRPr>
            </a:lvl7pPr>
            <a:lvl8pPr marL="3429000" indent="-228600" defTabSz="812800" eaLnBrk="0" fontAlgn="base" hangingPunct="0">
              <a:lnSpc>
                <a:spcPct val="90000"/>
              </a:lnSpc>
              <a:spcBef>
                <a:spcPct val="0"/>
              </a:spcBef>
              <a:spcAft>
                <a:spcPct val="0"/>
              </a:spcAft>
              <a:defRPr sz="3000" b="1">
                <a:solidFill>
                  <a:schemeClr val="tx1"/>
                </a:solidFill>
                <a:latin typeface="Arial" charset="0"/>
              </a:defRPr>
            </a:lvl8pPr>
            <a:lvl9pPr marL="3886200" indent="-228600" defTabSz="8128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spcBef>
                <a:spcPct val="10000"/>
              </a:spcBef>
            </a:pPr>
            <a:r>
              <a:rPr lang="en-US" altLang="en-US" sz="1800" b="0"/>
              <a:t>3</a:t>
            </a:r>
          </a:p>
        </p:txBody>
      </p:sp>
      <p:sp>
        <p:nvSpPr>
          <p:cNvPr id="7190" name="Rectangle 21"/>
          <p:cNvSpPr>
            <a:spLocks noChangeArrowheads="1"/>
          </p:cNvSpPr>
          <p:nvPr/>
        </p:nvSpPr>
        <p:spPr bwMode="auto">
          <a:xfrm>
            <a:off x="7769225" y="52022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7191" name="Rectangle 22"/>
          <p:cNvSpPr>
            <a:spLocks noChangeArrowheads="1"/>
          </p:cNvSpPr>
          <p:nvPr/>
        </p:nvSpPr>
        <p:spPr bwMode="auto">
          <a:xfrm>
            <a:off x="8836025" y="37338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cxnSp>
        <p:nvCxnSpPr>
          <p:cNvPr id="7192" name="AutoShape 23"/>
          <p:cNvCxnSpPr>
            <a:cxnSpLocks noChangeShapeType="1"/>
            <a:stCxn id="7195" idx="0"/>
            <a:endCxn id="7191" idx="1"/>
          </p:cNvCxnSpPr>
          <p:nvPr/>
        </p:nvCxnSpPr>
        <p:spPr bwMode="auto">
          <a:xfrm rot="-5400000">
            <a:off x="8302625" y="3810000"/>
            <a:ext cx="457200" cy="609600"/>
          </a:xfrm>
          <a:prstGeom prst="bentConnector2">
            <a:avLst/>
          </a:prstGeom>
          <a:noFill/>
          <a:ln w="28575">
            <a:solidFill>
              <a:schemeClr val="accent1"/>
            </a:solidFill>
            <a:prstDash val="sysDot"/>
            <a:miter lim="800000"/>
            <a:headEnd/>
            <a:tailEnd type="triangle" w="med" len="med"/>
          </a:ln>
          <a:extLst>
            <a:ext uri="{909E8E84-426E-40DD-AFC4-6F175D3DCCD1}">
              <a14:hiddenFill xmlns:a14="http://schemas.microsoft.com/office/drawing/2010/main">
                <a:noFill/>
              </a14:hiddenFill>
            </a:ext>
          </a:extLst>
        </p:spPr>
      </p:cxnSp>
      <p:pic>
        <p:nvPicPr>
          <p:cNvPr id="7193"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025" y="3505200"/>
            <a:ext cx="952500"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4" name="Text Box 25"/>
          <p:cNvSpPr txBox="1">
            <a:spLocks noChangeArrowheads="1"/>
          </p:cNvSpPr>
          <p:nvPr/>
        </p:nvSpPr>
        <p:spPr bwMode="auto">
          <a:xfrm>
            <a:off x="8531225" y="6096000"/>
            <a:ext cx="1066800" cy="26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lgn="ctr">
              <a:spcBef>
                <a:spcPct val="50000"/>
              </a:spcBef>
            </a:pPr>
            <a:r>
              <a:rPr lang="en-CA" altLang="en-US" sz="1200" b="0"/>
              <a:t>Target</a:t>
            </a:r>
            <a:endParaRPr lang="en-US" altLang="en-US" sz="1200" b="0"/>
          </a:p>
        </p:txBody>
      </p:sp>
      <p:sp>
        <p:nvSpPr>
          <p:cNvPr id="7195" name="Rectangle 26"/>
          <p:cNvSpPr>
            <a:spLocks noChangeArrowheads="1"/>
          </p:cNvSpPr>
          <p:nvPr/>
        </p:nvSpPr>
        <p:spPr bwMode="auto">
          <a:xfrm>
            <a:off x="8074025" y="4343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245787" name="AutoShape 27"/>
          <p:cNvSpPr>
            <a:spLocks noChangeArrowheads="1"/>
          </p:cNvSpPr>
          <p:nvPr/>
        </p:nvSpPr>
        <p:spPr bwMode="auto">
          <a:xfrm>
            <a:off x="9067800" y="5334000"/>
            <a:ext cx="457200" cy="457200"/>
          </a:xfrm>
          <a:prstGeom prst="irregularSeal1">
            <a:avLst/>
          </a:prstGeom>
          <a:solidFill>
            <a:schemeClr val="accent2"/>
          </a:solidFill>
          <a:ln w="19050">
            <a:solidFill>
              <a:schemeClr val="tx1"/>
            </a:solidFill>
            <a:miter lim="800000"/>
            <a:headEnd/>
            <a:tailEnd/>
          </a:ln>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cxnSp>
        <p:nvCxnSpPr>
          <p:cNvPr id="245788" name="AutoShape 28"/>
          <p:cNvCxnSpPr>
            <a:cxnSpLocks noChangeShapeType="1"/>
          </p:cNvCxnSpPr>
          <p:nvPr/>
        </p:nvCxnSpPr>
        <p:spPr bwMode="auto">
          <a:xfrm flipH="1">
            <a:off x="9144001" y="2057400"/>
            <a:ext cx="23813" cy="1403350"/>
          </a:xfrm>
          <a:prstGeom prst="straightConnector1">
            <a:avLst/>
          </a:prstGeom>
          <a:noFill/>
          <a:ln w="28575">
            <a:solidFill>
              <a:schemeClr val="accent2"/>
            </a:solidFill>
            <a:prstDash val="sysDot"/>
            <a:round/>
            <a:headEnd/>
            <a:tailEnd type="triangle" w="med" len="med"/>
          </a:ln>
          <a:extLst>
            <a:ext uri="{909E8E84-426E-40DD-AFC4-6F175D3DCCD1}">
              <a14:hiddenFill xmlns:a14="http://schemas.microsoft.com/office/drawing/2010/main">
                <a:noFill/>
              </a14:hiddenFill>
            </a:ext>
          </a:extLst>
        </p:spPr>
      </p:cxnSp>
      <p:sp>
        <p:nvSpPr>
          <p:cNvPr id="7198" name="Text Box 29"/>
          <p:cNvSpPr txBox="1">
            <a:spLocks noChangeArrowheads="1"/>
          </p:cNvSpPr>
          <p:nvPr/>
        </p:nvSpPr>
        <p:spPr bwMode="auto">
          <a:xfrm>
            <a:off x="6858000" y="4594225"/>
            <a:ext cx="914400" cy="22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lgn="ctr">
              <a:spcBef>
                <a:spcPct val="50000"/>
              </a:spcBef>
            </a:pPr>
            <a:r>
              <a:rPr lang="en-CA" altLang="en-US" sz="1200" b="0"/>
              <a:t>Sensor</a:t>
            </a:r>
            <a:endParaRPr lang="en-US" altLang="en-US" sz="1200" b="0"/>
          </a:p>
        </p:txBody>
      </p:sp>
      <p:pic>
        <p:nvPicPr>
          <p:cNvPr id="7199" name="Picture 30" descr="Ro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9850" y="2641600"/>
            <a:ext cx="685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0" name="Picture 31" descr="Ro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9375" y="4352925"/>
            <a:ext cx="685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1" name="Picture 32" descr="ID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2076" y="4257676"/>
            <a:ext cx="6762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2" name="AutoShape 33"/>
          <p:cNvSpPr>
            <a:spLocks noChangeArrowheads="1"/>
          </p:cNvSpPr>
          <p:nvPr/>
        </p:nvSpPr>
        <p:spPr bwMode="auto">
          <a:xfrm>
            <a:off x="7696200" y="4343400"/>
            <a:ext cx="457200" cy="457200"/>
          </a:xfrm>
          <a:prstGeom prst="irregularSeal1">
            <a:avLst/>
          </a:prstGeom>
          <a:solidFill>
            <a:schemeClr val="folHlink"/>
          </a:solidFill>
          <a:ln w="19050">
            <a:solidFill>
              <a:schemeClr val="tx1"/>
            </a:solidFill>
            <a:miter lim="800000"/>
            <a:headEnd/>
            <a:tailEnd/>
          </a:ln>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pic>
        <p:nvPicPr>
          <p:cNvPr id="7203" name="Picture 34" descr="Security_Management_Cisc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4275" y="5238751"/>
            <a:ext cx="8445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4" name="Picture 35" descr="Network_Cloud_Standar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1226" y="1600201"/>
            <a:ext cx="15271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6612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245767"/>
                                        </p:tgtEl>
                                      </p:cBhvr>
                                    </p:animEffect>
                                    <p:animScale>
                                      <p:cBhvr>
                                        <p:cTn id="7" dur="500" autoRev="1" fill="hold"/>
                                        <p:tgtEl>
                                          <p:spTgt spid="245767"/>
                                        </p:tgtEl>
                                      </p:cBhvr>
                                      <p:by x="105000" y="105000"/>
                                    </p:animScale>
                                  </p:childTnLst>
                                </p:cTn>
                              </p:par>
                            </p:childTnLst>
                          </p:cTn>
                        </p:par>
                        <p:par>
                          <p:cTn id="8" fill="hold" nodeType="afterGroup">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245788"/>
                                        </p:tgtEl>
                                      </p:cBhvr>
                                    </p:animEffect>
                                    <p:animScale>
                                      <p:cBhvr>
                                        <p:cTn id="11" dur="500" autoRev="1" fill="hold"/>
                                        <p:tgtEl>
                                          <p:spTgt spid="245788"/>
                                        </p:tgtEl>
                                      </p:cBhvr>
                                      <p:by x="105000" y="105000"/>
                                    </p:animScale>
                                  </p:childTnLst>
                                </p:cTn>
                              </p:par>
                            </p:childTnLst>
                          </p:cTn>
                        </p:par>
                        <p:par>
                          <p:cTn id="12" fill="hold" nodeType="afterGroup">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245765"/>
                                        </p:tgtEl>
                                      </p:cBhvr>
                                    </p:animEffect>
                                    <p:animScale>
                                      <p:cBhvr>
                                        <p:cTn id="15" dur="500" autoRev="1" fill="hold"/>
                                        <p:tgtEl>
                                          <p:spTgt spid="245765"/>
                                        </p:tgtEl>
                                      </p:cBhvr>
                                      <p:by x="105000" y="105000"/>
                                    </p:animScale>
                                  </p:childTnLst>
                                </p:cTn>
                              </p:par>
                            </p:childTnLst>
                          </p:cTn>
                        </p:par>
                        <p:par>
                          <p:cTn id="16" fill="hold" nodeType="afterGroup">
                            <p:stCondLst>
                              <p:cond delay="3000"/>
                            </p:stCondLst>
                            <p:childTnLst>
                              <p:par>
                                <p:cTn id="17" presetID="26" presetClass="emph" presetSubtype="0" fill="hold" grpId="0" nodeType="afterEffect">
                                  <p:stCondLst>
                                    <p:cond delay="0"/>
                                  </p:stCondLst>
                                  <p:childTnLst>
                                    <p:animEffect transition="out" filter="fade">
                                      <p:cBhvr>
                                        <p:cTn id="18" dur="500" tmFilter="0, 0; .2, .5; .8, .5; 1, 0"/>
                                        <p:tgtEl>
                                          <p:spTgt spid="245787"/>
                                        </p:tgtEl>
                                      </p:cBhvr>
                                    </p:animEffect>
                                    <p:animScale>
                                      <p:cBhvr>
                                        <p:cTn id="19" dur="250" autoRev="1" fill="hold"/>
                                        <p:tgtEl>
                                          <p:spTgt spid="24578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00300" y="546100"/>
            <a:ext cx="7391400" cy="5765800"/>
          </a:xfrm>
          <a:prstGeom prst="rect">
            <a:avLst/>
          </a:prstGeom>
        </p:spPr>
      </p:pic>
    </p:spTree>
    <p:extLst>
      <p:ext uri="{BB962C8B-B14F-4D97-AF65-F5344CB8AC3E}">
        <p14:creationId xmlns:p14="http://schemas.microsoft.com/office/powerpoint/2010/main" val="151434689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1025173"/>
          </a:xfrm>
        </p:spPr>
        <p:txBody>
          <a:bodyPr/>
          <a:lstStyle/>
          <a:p>
            <a:r>
              <a:rPr lang="en-US" dirty="0"/>
              <a:t>Possible Responses</a:t>
            </a:r>
          </a:p>
        </p:txBody>
      </p:sp>
      <p:pic>
        <p:nvPicPr>
          <p:cNvPr id="5" name="Content Placeholder 4"/>
          <p:cNvPicPr>
            <a:picLocks noGrp="1" noChangeAspect="1"/>
          </p:cNvPicPr>
          <p:nvPr>
            <p:ph idx="1"/>
          </p:nvPr>
        </p:nvPicPr>
        <p:blipFill>
          <a:blip r:embed="rId2"/>
          <a:stretch>
            <a:fillRect/>
          </a:stretch>
        </p:blipFill>
        <p:spPr>
          <a:xfrm>
            <a:off x="2314833" y="1667767"/>
            <a:ext cx="7308850" cy="1421165"/>
          </a:xfrm>
          <a:prstGeom prst="rect">
            <a:avLst/>
          </a:prstGeom>
        </p:spPr>
      </p:pic>
      <p:pic>
        <p:nvPicPr>
          <p:cNvPr id="6" name="Picture 5"/>
          <p:cNvPicPr>
            <a:picLocks noChangeAspect="1"/>
          </p:cNvPicPr>
          <p:nvPr/>
        </p:nvPicPr>
        <p:blipFill>
          <a:blip r:embed="rId3"/>
          <a:stretch>
            <a:fillRect/>
          </a:stretch>
        </p:blipFill>
        <p:spPr>
          <a:xfrm>
            <a:off x="2314833" y="3088932"/>
            <a:ext cx="7308850" cy="1968500"/>
          </a:xfrm>
          <a:prstGeom prst="rect">
            <a:avLst/>
          </a:prstGeom>
        </p:spPr>
      </p:pic>
      <p:pic>
        <p:nvPicPr>
          <p:cNvPr id="7" name="Picture 6"/>
          <p:cNvPicPr>
            <a:picLocks noChangeAspect="1"/>
          </p:cNvPicPr>
          <p:nvPr/>
        </p:nvPicPr>
        <p:blipFill>
          <a:blip r:embed="rId4"/>
          <a:stretch>
            <a:fillRect/>
          </a:stretch>
        </p:blipFill>
        <p:spPr>
          <a:xfrm>
            <a:off x="2308482" y="5057432"/>
            <a:ext cx="7315200" cy="1752600"/>
          </a:xfrm>
          <a:prstGeom prst="rect">
            <a:avLst/>
          </a:prstGeom>
        </p:spPr>
      </p:pic>
    </p:spTree>
    <p:extLst>
      <p:ext uri="{BB962C8B-B14F-4D97-AF65-F5344CB8AC3E}">
        <p14:creationId xmlns:p14="http://schemas.microsoft.com/office/powerpoint/2010/main" val="759170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15590" y="473778"/>
            <a:ext cx="6560820" cy="5910444"/>
          </a:xfrm>
          <a:prstGeom prst="rect">
            <a:avLst/>
          </a:prstGeom>
        </p:spPr>
      </p:pic>
    </p:spTree>
    <p:extLst>
      <p:ext uri="{BB962C8B-B14F-4D97-AF65-F5344CB8AC3E}">
        <p14:creationId xmlns:p14="http://schemas.microsoft.com/office/powerpoint/2010/main" val="1036599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Actions the Sensors Should Take</a:t>
            </a:r>
          </a:p>
        </p:txBody>
      </p:sp>
      <p:sp>
        <p:nvSpPr>
          <p:cNvPr id="3" name="Content Placeholder 2"/>
          <p:cNvSpPr>
            <a:spLocks noGrp="1"/>
          </p:cNvSpPr>
          <p:nvPr>
            <p:ph idx="1"/>
          </p:nvPr>
        </p:nvSpPr>
        <p:spPr/>
        <p:txBody>
          <a:bodyPr/>
          <a:lstStyle/>
          <a:p>
            <a:r>
              <a:rPr lang="en-US" dirty="0"/>
              <a:t>Become laborious as the number of signatures kept increasing – track and manage the individual actions for each signature</a:t>
            </a:r>
          </a:p>
          <a:p>
            <a:r>
              <a:rPr lang="en-US" dirty="0"/>
              <a:t>Solutions?</a:t>
            </a:r>
          </a:p>
          <a:p>
            <a:pPr lvl="1"/>
            <a:r>
              <a:rPr lang="en-US" dirty="0"/>
              <a:t>Let the sensor consider how significant the risk is and take appropriate actions. How?</a:t>
            </a:r>
          </a:p>
          <a:p>
            <a:pPr lvl="1"/>
            <a:r>
              <a:rPr lang="en-US" dirty="0"/>
              <a:t>Risk rating </a:t>
            </a:r>
          </a:p>
        </p:txBody>
      </p:sp>
    </p:spTree>
    <p:extLst>
      <p:ext uri="{BB962C8B-B14F-4D97-AF65-F5344CB8AC3E}">
        <p14:creationId xmlns:p14="http://schemas.microsoft.com/office/powerpoint/2010/main" val="1684755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Rating Calculation Factors</a:t>
            </a:r>
          </a:p>
        </p:txBody>
      </p:sp>
      <p:pic>
        <p:nvPicPr>
          <p:cNvPr id="4" name="Content Placeholder 3"/>
          <p:cNvPicPr>
            <a:picLocks noGrp="1" noChangeAspect="1"/>
          </p:cNvPicPr>
          <p:nvPr>
            <p:ph idx="1"/>
          </p:nvPr>
        </p:nvPicPr>
        <p:blipFill>
          <a:blip r:embed="rId2"/>
          <a:stretch>
            <a:fillRect/>
          </a:stretch>
        </p:blipFill>
        <p:spPr>
          <a:xfrm>
            <a:off x="2425700" y="1753711"/>
            <a:ext cx="7137256" cy="2527778"/>
          </a:xfrm>
          <a:prstGeom prst="rect">
            <a:avLst/>
          </a:prstGeom>
        </p:spPr>
      </p:pic>
      <p:pic>
        <p:nvPicPr>
          <p:cNvPr id="5" name="Picture 4"/>
          <p:cNvPicPr>
            <a:picLocks noChangeAspect="1"/>
          </p:cNvPicPr>
          <p:nvPr/>
        </p:nvPicPr>
        <p:blipFill>
          <a:blip r:embed="rId3"/>
          <a:stretch>
            <a:fillRect/>
          </a:stretch>
        </p:blipFill>
        <p:spPr>
          <a:xfrm>
            <a:off x="2425700" y="4281489"/>
            <a:ext cx="7137256" cy="1920616"/>
          </a:xfrm>
          <a:prstGeom prst="rect">
            <a:avLst/>
          </a:prstGeom>
        </p:spPr>
      </p:pic>
    </p:spTree>
    <p:extLst>
      <p:ext uri="{BB962C8B-B14F-4D97-AF65-F5344CB8AC3E}">
        <p14:creationId xmlns:p14="http://schemas.microsoft.com/office/powerpoint/2010/main" val="1844005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881282"/>
          </a:xfrm>
        </p:spPr>
        <p:txBody>
          <a:bodyPr/>
          <a:lstStyle/>
          <a:p>
            <a:r>
              <a:rPr lang="en-US" dirty="0"/>
              <a:t>Circumventing and IDS/IPS</a:t>
            </a:r>
          </a:p>
        </p:txBody>
      </p:sp>
      <p:pic>
        <p:nvPicPr>
          <p:cNvPr id="4" name="Content Placeholder 3"/>
          <p:cNvPicPr>
            <a:picLocks noGrp="1" noChangeAspect="1"/>
          </p:cNvPicPr>
          <p:nvPr>
            <p:ph idx="1"/>
          </p:nvPr>
        </p:nvPicPr>
        <p:blipFill>
          <a:blip r:embed="rId2"/>
          <a:stretch>
            <a:fillRect/>
          </a:stretch>
        </p:blipFill>
        <p:spPr>
          <a:xfrm>
            <a:off x="2797124" y="1523876"/>
            <a:ext cx="6597751" cy="2834164"/>
          </a:xfrm>
          <a:prstGeom prst="rect">
            <a:avLst/>
          </a:prstGeom>
        </p:spPr>
      </p:pic>
      <p:pic>
        <p:nvPicPr>
          <p:cNvPr id="5" name="Picture 4"/>
          <p:cNvPicPr>
            <a:picLocks noChangeAspect="1"/>
          </p:cNvPicPr>
          <p:nvPr/>
        </p:nvPicPr>
        <p:blipFill>
          <a:blip r:embed="rId3"/>
          <a:stretch>
            <a:fillRect/>
          </a:stretch>
        </p:blipFill>
        <p:spPr>
          <a:xfrm>
            <a:off x="2797125" y="4358040"/>
            <a:ext cx="6597750" cy="2348158"/>
          </a:xfrm>
          <a:prstGeom prst="rect">
            <a:avLst/>
          </a:prstGeom>
        </p:spPr>
      </p:pic>
    </p:spTree>
    <p:extLst>
      <p:ext uri="{BB962C8B-B14F-4D97-AF65-F5344CB8AC3E}">
        <p14:creationId xmlns:p14="http://schemas.microsoft.com/office/powerpoint/2010/main" val="1145999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AFD483-5C55-4569-8B6C-C24702C7CFB0}"/>
              </a:ext>
            </a:extLst>
          </p:cNvPr>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72907" y="464446"/>
            <a:ext cx="7046185" cy="5929107"/>
          </a:xfrm>
          <a:prstGeom prst="rect">
            <a:avLst/>
          </a:prstGeom>
        </p:spPr>
      </p:pic>
    </p:spTree>
    <p:extLst>
      <p:ext uri="{BB962C8B-B14F-4D97-AF65-F5344CB8AC3E}">
        <p14:creationId xmlns:p14="http://schemas.microsoft.com/office/powerpoint/2010/main" val="165701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Lifecycle</a:t>
            </a:r>
          </a:p>
        </p:txBody>
      </p:sp>
      <p:sp>
        <p:nvSpPr>
          <p:cNvPr id="3" name="Content Placeholder 2"/>
          <p:cNvSpPr>
            <a:spLocks noGrp="1"/>
          </p:cNvSpPr>
          <p:nvPr>
            <p:ph idx="1"/>
          </p:nvPr>
        </p:nvSpPr>
        <p:spPr/>
        <p:txBody>
          <a:bodyPr>
            <a:normAutofit/>
          </a:bodyPr>
          <a:lstStyle/>
          <a:p>
            <a:r>
              <a:rPr lang="en-US" dirty="0"/>
              <a:t>Concept of Attack lifecycle*</a:t>
            </a:r>
          </a:p>
          <a:p>
            <a:pPr lvl="1"/>
            <a:r>
              <a:rPr lang="en-US" dirty="0"/>
              <a:t>7 - Stages common to most Intrusions</a:t>
            </a:r>
          </a:p>
          <a:p>
            <a:pPr lvl="2"/>
            <a:r>
              <a:rPr lang="en-US" dirty="0"/>
              <a:t>Initial Compromise</a:t>
            </a:r>
          </a:p>
          <a:p>
            <a:pPr lvl="2"/>
            <a:r>
              <a:rPr lang="en-US" dirty="0"/>
              <a:t>Establish foothold</a:t>
            </a:r>
          </a:p>
          <a:p>
            <a:pPr lvl="2"/>
            <a:r>
              <a:rPr lang="en-US" dirty="0"/>
              <a:t>Escalate privileges</a:t>
            </a:r>
          </a:p>
          <a:p>
            <a:pPr lvl="2"/>
            <a:r>
              <a:rPr lang="en-US" dirty="0"/>
              <a:t>Internal reconnaissance</a:t>
            </a:r>
          </a:p>
          <a:p>
            <a:pPr lvl="2"/>
            <a:r>
              <a:rPr lang="en-US" dirty="0"/>
              <a:t>Move Laterally</a:t>
            </a:r>
          </a:p>
          <a:p>
            <a:pPr lvl="2"/>
            <a:r>
              <a:rPr lang="en-US" dirty="0"/>
              <a:t>Maintain presence</a:t>
            </a:r>
          </a:p>
          <a:p>
            <a:pPr lvl="2"/>
            <a:r>
              <a:rPr lang="en-US" dirty="0"/>
              <a:t>Complete mission</a:t>
            </a:r>
          </a:p>
          <a:p>
            <a:pPr lvl="1"/>
            <a:r>
              <a:rPr lang="en-US" dirty="0"/>
              <a:t>Not all stages are always present in all of the intrusions.</a:t>
            </a:r>
          </a:p>
          <a:p>
            <a:pPr lvl="1"/>
            <a:endParaRPr lang="en-US" dirty="0"/>
          </a:p>
          <a:p>
            <a:pPr marL="457200" lvl="1" indent="0">
              <a:buNone/>
            </a:pPr>
            <a:r>
              <a:rPr lang="en-US" i="1" dirty="0"/>
              <a:t>* (note: </a:t>
            </a:r>
            <a:r>
              <a:rPr lang="en-US" i="1" dirty="0" err="1"/>
              <a:t>Mandiant</a:t>
            </a:r>
            <a:r>
              <a:rPr lang="en-US" i="1" dirty="0"/>
              <a:t> Attack Lifecycle)</a:t>
            </a:r>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949" y="2652041"/>
            <a:ext cx="5334000" cy="1914525"/>
          </a:xfrm>
          <a:prstGeom prst="rect">
            <a:avLst/>
          </a:prstGeom>
        </p:spPr>
      </p:pic>
    </p:spTree>
    <p:extLst>
      <p:ext uri="{BB962C8B-B14F-4D97-AF65-F5344CB8AC3E}">
        <p14:creationId xmlns:p14="http://schemas.microsoft.com/office/powerpoint/2010/main" val="62746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LifeCycle</a:t>
            </a:r>
            <a:endParaRPr lang="en-US" dirty="0"/>
          </a:p>
        </p:txBody>
      </p:sp>
      <p:sp>
        <p:nvSpPr>
          <p:cNvPr id="3" name="Content Placeholder 2"/>
          <p:cNvSpPr>
            <a:spLocks noGrp="1"/>
          </p:cNvSpPr>
          <p:nvPr>
            <p:ph idx="1"/>
          </p:nvPr>
        </p:nvSpPr>
        <p:spPr/>
        <p:txBody>
          <a:bodyPr/>
          <a:lstStyle/>
          <a:p>
            <a:r>
              <a:rPr lang="en-US" sz="2000" dirty="0"/>
              <a:t>Initial Compromise:  Attacker successfully executes malicious codes on one or more systems.  Often occurs through social engineering such as Spear Phishing</a:t>
            </a:r>
          </a:p>
          <a:p>
            <a:endParaRPr lang="en-US" sz="2000" dirty="0"/>
          </a:p>
          <a:p>
            <a:r>
              <a:rPr lang="en-US" sz="2000" dirty="0"/>
              <a:t>Establish Foothold: Attacker ensures remote access to a recently compromised system. Attacker installs a backdoor</a:t>
            </a:r>
          </a:p>
          <a:p>
            <a:endParaRPr lang="en-US" dirty="0"/>
          </a:p>
          <a:p>
            <a:endParaRPr lang="en-US" dirty="0"/>
          </a:p>
          <a:p>
            <a:endParaRPr lang="en-US" dirty="0"/>
          </a:p>
        </p:txBody>
      </p:sp>
    </p:spTree>
    <p:extLst>
      <p:ext uri="{BB962C8B-B14F-4D97-AF65-F5344CB8AC3E}">
        <p14:creationId xmlns:p14="http://schemas.microsoft.com/office/powerpoint/2010/main" val="1879800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a:t>
            </a:r>
          </a:p>
        </p:txBody>
      </p:sp>
      <p:sp>
        <p:nvSpPr>
          <p:cNvPr id="3" name="Content Placeholder 2"/>
          <p:cNvSpPr>
            <a:spLocks noGrp="1"/>
          </p:cNvSpPr>
          <p:nvPr>
            <p:ph idx="1"/>
          </p:nvPr>
        </p:nvSpPr>
        <p:spPr/>
        <p:txBody>
          <a:bodyPr>
            <a:normAutofit/>
          </a:bodyPr>
          <a:lstStyle/>
          <a:p>
            <a:r>
              <a:rPr lang="en-US" sz="2000" dirty="0"/>
              <a:t>Escalate Privileges: attacker obtains greater access to systems and data that was initially available. </a:t>
            </a:r>
          </a:p>
          <a:p>
            <a:pPr lvl="1"/>
            <a:r>
              <a:rPr lang="en-US" sz="2000" dirty="0"/>
              <a:t>Password Hash or token dumping</a:t>
            </a:r>
          </a:p>
          <a:p>
            <a:pPr lvl="1"/>
            <a:r>
              <a:rPr lang="en-US" sz="2000" dirty="0"/>
              <a:t>Password cracking</a:t>
            </a:r>
          </a:p>
          <a:p>
            <a:pPr lvl="1"/>
            <a:r>
              <a:rPr lang="en-US" sz="2000" dirty="0"/>
              <a:t>Obtaining access to user accounts</a:t>
            </a:r>
          </a:p>
          <a:p>
            <a:endParaRPr lang="en-US" sz="2000" dirty="0"/>
          </a:p>
          <a:p>
            <a:r>
              <a:rPr lang="en-US" sz="2000" dirty="0"/>
              <a:t>Internal Reconnaissance</a:t>
            </a:r>
          </a:p>
          <a:p>
            <a:pPr lvl="1"/>
            <a:r>
              <a:rPr lang="en-US" sz="2000" dirty="0"/>
              <a:t>Attacker explores the environment for better understanding of key systems and key information</a:t>
            </a:r>
          </a:p>
        </p:txBody>
      </p:sp>
    </p:spTree>
    <p:extLst>
      <p:ext uri="{BB962C8B-B14F-4D97-AF65-F5344CB8AC3E}">
        <p14:creationId xmlns:p14="http://schemas.microsoft.com/office/powerpoint/2010/main" val="3753135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Intrusion Prevention Systems (IPSs)</a:t>
            </a:r>
          </a:p>
        </p:txBody>
      </p:sp>
      <p:sp>
        <p:nvSpPr>
          <p:cNvPr id="8195" name="Rectangle 36"/>
          <p:cNvSpPr>
            <a:spLocks noGrp="1" noChangeArrowheads="1"/>
          </p:cNvSpPr>
          <p:nvPr>
            <p:ph idx="1"/>
          </p:nvPr>
        </p:nvSpPr>
        <p:spPr>
          <a:xfrm>
            <a:off x="1066800" y="2103120"/>
            <a:ext cx="5246689" cy="3849624"/>
          </a:xfrm>
        </p:spPr>
        <p:txBody>
          <a:bodyPr/>
          <a:lstStyle/>
          <a:p>
            <a:pPr marL="342900" indent="-342900">
              <a:lnSpc>
                <a:spcPct val="75000"/>
              </a:lnSpc>
              <a:buFontTx/>
              <a:buAutoNum type="arabicPeriod"/>
            </a:pPr>
            <a:r>
              <a:rPr lang="en-US" altLang="en-US" sz="2000" dirty="0"/>
              <a:t>An attack is launched on a network that has a sensor deployed in IPS mode (inline mode).</a:t>
            </a:r>
          </a:p>
          <a:p>
            <a:pPr marL="342900" indent="-342900">
              <a:lnSpc>
                <a:spcPct val="75000"/>
              </a:lnSpc>
              <a:buFontTx/>
              <a:buAutoNum type="arabicPeriod"/>
            </a:pPr>
            <a:r>
              <a:rPr lang="en-US" altLang="en-US" sz="2000" dirty="0"/>
              <a:t>The IPS sensor analyzes the packets as they enter the IPS sensor interface. The IPS sensor matches the malicious traffic to a signature and the attack is stopped immediately.</a:t>
            </a:r>
          </a:p>
          <a:p>
            <a:pPr marL="342900" indent="-342900">
              <a:lnSpc>
                <a:spcPct val="75000"/>
              </a:lnSpc>
              <a:buFontTx/>
              <a:buAutoNum type="arabicPeriod"/>
            </a:pPr>
            <a:r>
              <a:rPr lang="en-US" altLang="en-US" sz="2000" dirty="0"/>
              <a:t>The IPS sensor can also send an alarm to a management console for logging and other management purposes.</a:t>
            </a:r>
          </a:p>
          <a:p>
            <a:pPr marL="342900" indent="-342900">
              <a:lnSpc>
                <a:spcPct val="75000"/>
              </a:lnSpc>
              <a:buFontTx/>
              <a:buAutoNum type="arabicPeriod"/>
            </a:pPr>
            <a:r>
              <a:rPr lang="en-US" altLang="en-US" sz="2000" dirty="0"/>
              <a:t>Traffic in violation of policy can be dropped by an IPS sensor.</a:t>
            </a:r>
          </a:p>
        </p:txBody>
      </p:sp>
      <p:cxnSp>
        <p:nvCxnSpPr>
          <p:cNvPr id="8196" name="AutoShape 4"/>
          <p:cNvCxnSpPr>
            <a:cxnSpLocks noChangeShapeType="1"/>
            <a:stCxn id="8205" idx="2"/>
            <a:endCxn id="8211" idx="0"/>
          </p:cNvCxnSpPr>
          <p:nvPr/>
        </p:nvCxnSpPr>
        <p:spPr bwMode="auto">
          <a:xfrm rot="5400000">
            <a:off x="7003257" y="3933032"/>
            <a:ext cx="1544637" cy="1212850"/>
          </a:xfrm>
          <a:prstGeom prst="bentConnector3">
            <a:avLst>
              <a:gd name="adj1" fmla="val 49949"/>
            </a:avLst>
          </a:prstGeom>
          <a:noFill/>
          <a:ln w="28575">
            <a:solidFill>
              <a:schemeClr val="accent1"/>
            </a:solidFill>
            <a:prstDash val="sysDot"/>
            <a:miter lim="800000"/>
            <a:headEnd/>
            <a:tailEnd type="triangle" w="med" len="med"/>
          </a:ln>
          <a:extLst>
            <a:ext uri="{909E8E84-426E-40DD-AFC4-6F175D3DCCD1}">
              <a14:hiddenFill xmlns:a14="http://schemas.microsoft.com/office/drawing/2010/main">
                <a:noFill/>
              </a14:hiddenFill>
            </a:ext>
          </a:extLst>
        </p:spPr>
      </p:cxnSp>
      <p:sp>
        <p:nvSpPr>
          <p:cNvPr id="8197" name="Rectangle 5"/>
          <p:cNvSpPr>
            <a:spLocks noChangeArrowheads="1"/>
          </p:cNvSpPr>
          <p:nvPr/>
        </p:nvSpPr>
        <p:spPr bwMode="auto">
          <a:xfrm>
            <a:off x="8259763" y="1862138"/>
            <a:ext cx="304800" cy="304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cxnSp>
        <p:nvCxnSpPr>
          <p:cNvPr id="247814" name="AutoShape 6"/>
          <p:cNvCxnSpPr>
            <a:cxnSpLocks noChangeShapeType="1"/>
          </p:cNvCxnSpPr>
          <p:nvPr/>
        </p:nvCxnSpPr>
        <p:spPr bwMode="auto">
          <a:xfrm rot="10800000" flipV="1">
            <a:off x="8686801" y="1981201"/>
            <a:ext cx="665163" cy="28575"/>
          </a:xfrm>
          <a:prstGeom prst="bentConnector3">
            <a:avLst>
              <a:gd name="adj1" fmla="val 51074"/>
            </a:avLst>
          </a:prstGeom>
          <a:noFill/>
          <a:ln w="28575">
            <a:solidFill>
              <a:schemeClr val="accent2"/>
            </a:solidFill>
            <a:prstDash val="sysDot"/>
            <a:miter lim="800000"/>
            <a:headEnd/>
            <a:tailEnd type="triangle" w="med" len="med"/>
          </a:ln>
          <a:extLst>
            <a:ext uri="{909E8E84-426E-40DD-AFC4-6F175D3DCCD1}">
              <a14:hiddenFill xmlns:a14="http://schemas.microsoft.com/office/drawing/2010/main">
                <a:noFill/>
              </a14:hiddenFill>
            </a:ext>
          </a:extLst>
        </p:spPr>
      </p:cxnSp>
      <p:sp>
        <p:nvSpPr>
          <p:cNvPr id="8199" name="Rectangle 7"/>
          <p:cNvSpPr>
            <a:spLocks noChangeArrowheads="1"/>
          </p:cNvSpPr>
          <p:nvPr/>
        </p:nvSpPr>
        <p:spPr bwMode="auto">
          <a:xfrm>
            <a:off x="8259763" y="53879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cxnSp>
        <p:nvCxnSpPr>
          <p:cNvPr id="8200" name="AutoShape 8"/>
          <p:cNvCxnSpPr>
            <a:cxnSpLocks noChangeShapeType="1"/>
          </p:cNvCxnSpPr>
          <p:nvPr/>
        </p:nvCxnSpPr>
        <p:spPr bwMode="auto">
          <a:xfrm rot="10800000" flipV="1">
            <a:off x="7300913" y="4665664"/>
            <a:ext cx="900112" cy="708025"/>
          </a:xfrm>
          <a:prstGeom prst="bentConnector2">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8201" name="Rectangle 9"/>
          <p:cNvSpPr>
            <a:spLocks noChangeArrowheads="1"/>
          </p:cNvSpPr>
          <p:nvPr/>
        </p:nvSpPr>
        <p:spPr bwMode="auto">
          <a:xfrm>
            <a:off x="8388350" y="1831975"/>
            <a:ext cx="304800" cy="304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8202" name="Rectangle 10"/>
          <p:cNvSpPr>
            <a:spLocks noChangeArrowheads="1"/>
          </p:cNvSpPr>
          <p:nvPr/>
        </p:nvSpPr>
        <p:spPr bwMode="auto">
          <a:xfrm>
            <a:off x="8412163" y="53879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cxnSp>
        <p:nvCxnSpPr>
          <p:cNvPr id="8203" name="AutoShape 11"/>
          <p:cNvCxnSpPr>
            <a:cxnSpLocks noChangeShapeType="1"/>
            <a:stCxn id="8201" idx="2"/>
            <a:endCxn id="8202" idx="0"/>
          </p:cNvCxnSpPr>
          <p:nvPr/>
        </p:nvCxnSpPr>
        <p:spPr bwMode="auto">
          <a:xfrm>
            <a:off x="8540751" y="2151063"/>
            <a:ext cx="23813" cy="3236912"/>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8204" name="Rectangle 12"/>
          <p:cNvSpPr>
            <a:spLocks noChangeArrowheads="1"/>
          </p:cNvSpPr>
          <p:nvPr/>
        </p:nvSpPr>
        <p:spPr bwMode="auto">
          <a:xfrm>
            <a:off x="8235950" y="35845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8205" name="Rectangle 13"/>
          <p:cNvSpPr>
            <a:spLocks noChangeArrowheads="1"/>
          </p:cNvSpPr>
          <p:nvPr/>
        </p:nvSpPr>
        <p:spPr bwMode="auto">
          <a:xfrm>
            <a:off x="8229600" y="3462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8206" name="Text Box 14"/>
          <p:cNvSpPr txBox="1">
            <a:spLocks noChangeArrowheads="1"/>
          </p:cNvSpPr>
          <p:nvPr/>
        </p:nvSpPr>
        <p:spPr bwMode="auto">
          <a:xfrm>
            <a:off x="7086600" y="3519488"/>
            <a:ext cx="1066800" cy="26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lgn="ctr">
              <a:spcBef>
                <a:spcPct val="50000"/>
              </a:spcBef>
            </a:pPr>
            <a:r>
              <a:rPr lang="en-CA" altLang="en-US" sz="1200" b="0"/>
              <a:t>Sensor</a:t>
            </a:r>
            <a:endParaRPr lang="en-US" altLang="en-US" sz="1200" b="0"/>
          </a:p>
        </p:txBody>
      </p:sp>
      <p:sp>
        <p:nvSpPr>
          <p:cNvPr id="8207" name="Text Box 15"/>
          <p:cNvSpPr txBox="1">
            <a:spLocks noChangeArrowheads="1"/>
          </p:cNvSpPr>
          <p:nvPr/>
        </p:nvSpPr>
        <p:spPr bwMode="auto">
          <a:xfrm>
            <a:off x="6705600" y="6135688"/>
            <a:ext cx="1219200" cy="45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lgn="ctr">
              <a:spcBef>
                <a:spcPct val="50000"/>
              </a:spcBef>
            </a:pPr>
            <a:r>
              <a:rPr lang="en-CA" altLang="en-US" sz="1200" b="0"/>
              <a:t>Management Console</a:t>
            </a:r>
            <a:endParaRPr lang="en-US" altLang="en-US" sz="1200" b="0"/>
          </a:p>
        </p:txBody>
      </p:sp>
      <p:sp>
        <p:nvSpPr>
          <p:cNvPr id="8208" name="Rectangle 16"/>
          <p:cNvSpPr>
            <a:spLocks noChangeArrowheads="1"/>
          </p:cNvSpPr>
          <p:nvPr/>
        </p:nvSpPr>
        <p:spPr bwMode="auto">
          <a:xfrm>
            <a:off x="8915400" y="1376363"/>
            <a:ext cx="331788" cy="292100"/>
          </a:xfrm>
          <a:prstGeom prst="rect">
            <a:avLst/>
          </a:prstGeom>
          <a:solidFill>
            <a:schemeClr val="folHlink"/>
          </a:solidFill>
          <a:ln w="19050">
            <a:solidFill>
              <a:schemeClr val="tx1"/>
            </a:solidFill>
            <a:miter lim="800000"/>
            <a:headEnd/>
            <a:tailEnd/>
          </a:ln>
        </p:spPr>
        <p:txBody>
          <a:bodyPr lIns="81299" tIns="40650" rIns="81299" bIns="40650" anchor="ctr" anchorCtr="1"/>
          <a:lstStyle>
            <a:lvl1pPr defTabSz="812800">
              <a:defRPr sz="3000" b="1">
                <a:solidFill>
                  <a:schemeClr val="tx1"/>
                </a:solidFill>
                <a:latin typeface="Arial" charset="0"/>
              </a:defRPr>
            </a:lvl1pPr>
            <a:lvl2pPr marL="742950" indent="-285750" defTabSz="812800">
              <a:defRPr sz="3000" b="1">
                <a:solidFill>
                  <a:schemeClr val="tx1"/>
                </a:solidFill>
                <a:latin typeface="Arial" charset="0"/>
              </a:defRPr>
            </a:lvl2pPr>
            <a:lvl3pPr marL="1143000" indent="-228600" defTabSz="812800">
              <a:defRPr sz="3000" b="1">
                <a:solidFill>
                  <a:schemeClr val="tx1"/>
                </a:solidFill>
                <a:latin typeface="Arial" charset="0"/>
              </a:defRPr>
            </a:lvl3pPr>
            <a:lvl4pPr marL="1600200" indent="-228600" defTabSz="812800">
              <a:defRPr sz="3000" b="1">
                <a:solidFill>
                  <a:schemeClr val="tx1"/>
                </a:solidFill>
                <a:latin typeface="Arial" charset="0"/>
              </a:defRPr>
            </a:lvl4pPr>
            <a:lvl5pPr marL="2057400" indent="-228600" defTabSz="812800">
              <a:defRPr sz="3000" b="1">
                <a:solidFill>
                  <a:schemeClr val="tx1"/>
                </a:solidFill>
                <a:latin typeface="Arial" charset="0"/>
              </a:defRPr>
            </a:lvl5pPr>
            <a:lvl6pPr marL="2514600" indent="-228600" defTabSz="812800" eaLnBrk="0" fontAlgn="base" hangingPunct="0">
              <a:lnSpc>
                <a:spcPct val="90000"/>
              </a:lnSpc>
              <a:spcBef>
                <a:spcPct val="0"/>
              </a:spcBef>
              <a:spcAft>
                <a:spcPct val="0"/>
              </a:spcAft>
              <a:defRPr sz="3000" b="1">
                <a:solidFill>
                  <a:schemeClr val="tx1"/>
                </a:solidFill>
                <a:latin typeface="Arial" charset="0"/>
              </a:defRPr>
            </a:lvl6pPr>
            <a:lvl7pPr marL="2971800" indent="-228600" defTabSz="812800" eaLnBrk="0" fontAlgn="base" hangingPunct="0">
              <a:lnSpc>
                <a:spcPct val="90000"/>
              </a:lnSpc>
              <a:spcBef>
                <a:spcPct val="0"/>
              </a:spcBef>
              <a:spcAft>
                <a:spcPct val="0"/>
              </a:spcAft>
              <a:defRPr sz="3000" b="1">
                <a:solidFill>
                  <a:schemeClr val="tx1"/>
                </a:solidFill>
                <a:latin typeface="Arial" charset="0"/>
              </a:defRPr>
            </a:lvl7pPr>
            <a:lvl8pPr marL="3429000" indent="-228600" defTabSz="812800" eaLnBrk="0" fontAlgn="base" hangingPunct="0">
              <a:lnSpc>
                <a:spcPct val="90000"/>
              </a:lnSpc>
              <a:spcBef>
                <a:spcPct val="0"/>
              </a:spcBef>
              <a:spcAft>
                <a:spcPct val="0"/>
              </a:spcAft>
              <a:defRPr sz="3000" b="1">
                <a:solidFill>
                  <a:schemeClr val="tx1"/>
                </a:solidFill>
                <a:latin typeface="Arial" charset="0"/>
              </a:defRPr>
            </a:lvl8pPr>
            <a:lvl9pPr marL="3886200" indent="-228600" defTabSz="8128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spcBef>
                <a:spcPct val="10000"/>
              </a:spcBef>
            </a:pPr>
            <a:r>
              <a:rPr lang="en-US" altLang="en-US" sz="1800" b="0"/>
              <a:t>1</a:t>
            </a:r>
          </a:p>
        </p:txBody>
      </p:sp>
      <p:sp>
        <p:nvSpPr>
          <p:cNvPr id="8209" name="Rectangle 17"/>
          <p:cNvSpPr>
            <a:spLocks noChangeArrowheads="1"/>
          </p:cNvSpPr>
          <p:nvPr/>
        </p:nvSpPr>
        <p:spPr bwMode="auto">
          <a:xfrm>
            <a:off x="7626350" y="3128963"/>
            <a:ext cx="317500" cy="309562"/>
          </a:xfrm>
          <a:prstGeom prst="rect">
            <a:avLst/>
          </a:prstGeom>
          <a:solidFill>
            <a:schemeClr val="folHlink"/>
          </a:solidFill>
          <a:ln w="19050">
            <a:solidFill>
              <a:schemeClr val="tx1"/>
            </a:solidFill>
            <a:miter lim="800000"/>
            <a:headEnd/>
            <a:tailEnd/>
          </a:ln>
        </p:spPr>
        <p:txBody>
          <a:bodyPr lIns="81299" tIns="40650" rIns="81299" bIns="40650" anchor="ctr" anchorCtr="1"/>
          <a:lstStyle>
            <a:lvl1pPr defTabSz="812800">
              <a:defRPr sz="3000" b="1">
                <a:solidFill>
                  <a:schemeClr val="tx1"/>
                </a:solidFill>
                <a:latin typeface="Arial" charset="0"/>
              </a:defRPr>
            </a:lvl1pPr>
            <a:lvl2pPr marL="742950" indent="-285750" defTabSz="812800">
              <a:defRPr sz="3000" b="1">
                <a:solidFill>
                  <a:schemeClr val="tx1"/>
                </a:solidFill>
                <a:latin typeface="Arial" charset="0"/>
              </a:defRPr>
            </a:lvl2pPr>
            <a:lvl3pPr marL="1143000" indent="-228600" defTabSz="812800">
              <a:defRPr sz="3000" b="1">
                <a:solidFill>
                  <a:schemeClr val="tx1"/>
                </a:solidFill>
                <a:latin typeface="Arial" charset="0"/>
              </a:defRPr>
            </a:lvl3pPr>
            <a:lvl4pPr marL="1600200" indent="-228600" defTabSz="812800">
              <a:defRPr sz="3000" b="1">
                <a:solidFill>
                  <a:schemeClr val="tx1"/>
                </a:solidFill>
                <a:latin typeface="Arial" charset="0"/>
              </a:defRPr>
            </a:lvl4pPr>
            <a:lvl5pPr marL="2057400" indent="-228600" defTabSz="812800">
              <a:defRPr sz="3000" b="1">
                <a:solidFill>
                  <a:schemeClr val="tx1"/>
                </a:solidFill>
                <a:latin typeface="Arial" charset="0"/>
              </a:defRPr>
            </a:lvl5pPr>
            <a:lvl6pPr marL="2514600" indent="-228600" defTabSz="812800" eaLnBrk="0" fontAlgn="base" hangingPunct="0">
              <a:lnSpc>
                <a:spcPct val="90000"/>
              </a:lnSpc>
              <a:spcBef>
                <a:spcPct val="0"/>
              </a:spcBef>
              <a:spcAft>
                <a:spcPct val="0"/>
              </a:spcAft>
              <a:defRPr sz="3000" b="1">
                <a:solidFill>
                  <a:schemeClr val="tx1"/>
                </a:solidFill>
                <a:latin typeface="Arial" charset="0"/>
              </a:defRPr>
            </a:lvl6pPr>
            <a:lvl7pPr marL="2971800" indent="-228600" defTabSz="812800" eaLnBrk="0" fontAlgn="base" hangingPunct="0">
              <a:lnSpc>
                <a:spcPct val="90000"/>
              </a:lnSpc>
              <a:spcBef>
                <a:spcPct val="0"/>
              </a:spcBef>
              <a:spcAft>
                <a:spcPct val="0"/>
              </a:spcAft>
              <a:defRPr sz="3000" b="1">
                <a:solidFill>
                  <a:schemeClr val="tx1"/>
                </a:solidFill>
                <a:latin typeface="Arial" charset="0"/>
              </a:defRPr>
            </a:lvl7pPr>
            <a:lvl8pPr marL="3429000" indent="-228600" defTabSz="812800" eaLnBrk="0" fontAlgn="base" hangingPunct="0">
              <a:lnSpc>
                <a:spcPct val="90000"/>
              </a:lnSpc>
              <a:spcBef>
                <a:spcPct val="0"/>
              </a:spcBef>
              <a:spcAft>
                <a:spcPct val="0"/>
              </a:spcAft>
              <a:defRPr sz="3000" b="1">
                <a:solidFill>
                  <a:schemeClr val="tx1"/>
                </a:solidFill>
                <a:latin typeface="Arial" charset="0"/>
              </a:defRPr>
            </a:lvl8pPr>
            <a:lvl9pPr marL="3886200" indent="-228600" defTabSz="8128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spcBef>
                <a:spcPct val="10000"/>
              </a:spcBef>
            </a:pPr>
            <a:r>
              <a:rPr lang="en-US" altLang="en-US" sz="1800" b="0"/>
              <a:t>2</a:t>
            </a:r>
          </a:p>
        </p:txBody>
      </p:sp>
      <p:sp>
        <p:nvSpPr>
          <p:cNvPr id="8210" name="Rectangle 18"/>
          <p:cNvSpPr>
            <a:spLocks noChangeArrowheads="1"/>
          </p:cNvSpPr>
          <p:nvPr/>
        </p:nvSpPr>
        <p:spPr bwMode="auto">
          <a:xfrm>
            <a:off x="6635750" y="5186363"/>
            <a:ext cx="331788" cy="292100"/>
          </a:xfrm>
          <a:prstGeom prst="rect">
            <a:avLst/>
          </a:prstGeom>
          <a:solidFill>
            <a:schemeClr val="folHlink"/>
          </a:solidFill>
          <a:ln w="19050">
            <a:solidFill>
              <a:schemeClr val="tx1"/>
            </a:solidFill>
            <a:miter lim="800000"/>
            <a:headEnd/>
            <a:tailEnd/>
          </a:ln>
        </p:spPr>
        <p:txBody>
          <a:bodyPr lIns="81299" tIns="40650" rIns="81299" bIns="40650" anchor="ctr" anchorCtr="1"/>
          <a:lstStyle>
            <a:lvl1pPr defTabSz="812800">
              <a:defRPr sz="3000" b="1">
                <a:solidFill>
                  <a:schemeClr val="tx1"/>
                </a:solidFill>
                <a:latin typeface="Arial" charset="0"/>
              </a:defRPr>
            </a:lvl1pPr>
            <a:lvl2pPr marL="742950" indent="-285750" defTabSz="812800">
              <a:defRPr sz="3000" b="1">
                <a:solidFill>
                  <a:schemeClr val="tx1"/>
                </a:solidFill>
                <a:latin typeface="Arial" charset="0"/>
              </a:defRPr>
            </a:lvl2pPr>
            <a:lvl3pPr marL="1143000" indent="-228600" defTabSz="812800">
              <a:defRPr sz="3000" b="1">
                <a:solidFill>
                  <a:schemeClr val="tx1"/>
                </a:solidFill>
                <a:latin typeface="Arial" charset="0"/>
              </a:defRPr>
            </a:lvl3pPr>
            <a:lvl4pPr marL="1600200" indent="-228600" defTabSz="812800">
              <a:defRPr sz="3000" b="1">
                <a:solidFill>
                  <a:schemeClr val="tx1"/>
                </a:solidFill>
                <a:latin typeface="Arial" charset="0"/>
              </a:defRPr>
            </a:lvl4pPr>
            <a:lvl5pPr marL="2057400" indent="-228600" defTabSz="812800">
              <a:defRPr sz="3000" b="1">
                <a:solidFill>
                  <a:schemeClr val="tx1"/>
                </a:solidFill>
                <a:latin typeface="Arial" charset="0"/>
              </a:defRPr>
            </a:lvl5pPr>
            <a:lvl6pPr marL="2514600" indent="-228600" defTabSz="812800" eaLnBrk="0" fontAlgn="base" hangingPunct="0">
              <a:lnSpc>
                <a:spcPct val="90000"/>
              </a:lnSpc>
              <a:spcBef>
                <a:spcPct val="0"/>
              </a:spcBef>
              <a:spcAft>
                <a:spcPct val="0"/>
              </a:spcAft>
              <a:defRPr sz="3000" b="1">
                <a:solidFill>
                  <a:schemeClr val="tx1"/>
                </a:solidFill>
                <a:latin typeface="Arial" charset="0"/>
              </a:defRPr>
            </a:lvl6pPr>
            <a:lvl7pPr marL="2971800" indent="-228600" defTabSz="812800" eaLnBrk="0" fontAlgn="base" hangingPunct="0">
              <a:lnSpc>
                <a:spcPct val="90000"/>
              </a:lnSpc>
              <a:spcBef>
                <a:spcPct val="0"/>
              </a:spcBef>
              <a:spcAft>
                <a:spcPct val="0"/>
              </a:spcAft>
              <a:defRPr sz="3000" b="1">
                <a:solidFill>
                  <a:schemeClr val="tx1"/>
                </a:solidFill>
                <a:latin typeface="Arial" charset="0"/>
              </a:defRPr>
            </a:lvl7pPr>
            <a:lvl8pPr marL="3429000" indent="-228600" defTabSz="812800" eaLnBrk="0" fontAlgn="base" hangingPunct="0">
              <a:lnSpc>
                <a:spcPct val="90000"/>
              </a:lnSpc>
              <a:spcBef>
                <a:spcPct val="0"/>
              </a:spcBef>
              <a:spcAft>
                <a:spcPct val="0"/>
              </a:spcAft>
              <a:defRPr sz="3000" b="1">
                <a:solidFill>
                  <a:schemeClr val="tx1"/>
                </a:solidFill>
                <a:latin typeface="Arial" charset="0"/>
              </a:defRPr>
            </a:lvl8pPr>
            <a:lvl9pPr marL="3886200" indent="-228600" defTabSz="8128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spcBef>
                <a:spcPct val="10000"/>
              </a:spcBef>
            </a:pPr>
            <a:r>
              <a:rPr lang="en-US" altLang="en-US" sz="1800" b="0"/>
              <a:t>3</a:t>
            </a:r>
          </a:p>
        </p:txBody>
      </p:sp>
      <p:sp>
        <p:nvSpPr>
          <p:cNvPr id="8211" name="Rectangle 19"/>
          <p:cNvSpPr>
            <a:spLocks noChangeArrowheads="1"/>
          </p:cNvSpPr>
          <p:nvPr/>
        </p:nvSpPr>
        <p:spPr bwMode="auto">
          <a:xfrm>
            <a:off x="7016750" y="53117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8212" name="Rectangle 20"/>
          <p:cNvSpPr>
            <a:spLocks noChangeArrowheads="1"/>
          </p:cNvSpPr>
          <p:nvPr/>
        </p:nvSpPr>
        <p:spPr bwMode="auto">
          <a:xfrm>
            <a:off x="9296400" y="285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cxnSp>
        <p:nvCxnSpPr>
          <p:cNvPr id="8213" name="AutoShape 21"/>
          <p:cNvCxnSpPr>
            <a:cxnSpLocks noChangeShapeType="1"/>
            <a:stCxn id="8205" idx="3"/>
            <a:endCxn id="8215" idx="0"/>
          </p:cNvCxnSpPr>
          <p:nvPr/>
        </p:nvCxnSpPr>
        <p:spPr bwMode="auto">
          <a:xfrm>
            <a:off x="8534400" y="3614738"/>
            <a:ext cx="1371600" cy="838200"/>
          </a:xfrm>
          <a:prstGeom prst="bentConnector2">
            <a:avLst/>
          </a:prstGeom>
          <a:noFill/>
          <a:ln w="28575">
            <a:solidFill>
              <a:schemeClr val="accent1"/>
            </a:solidFill>
            <a:prstDash val="sysDot"/>
            <a:miter lim="800000"/>
            <a:headEnd/>
            <a:tailEnd type="triangle" w="med" len="med"/>
          </a:ln>
          <a:extLst>
            <a:ext uri="{909E8E84-426E-40DD-AFC4-6F175D3DCCD1}">
              <a14:hiddenFill xmlns:a14="http://schemas.microsoft.com/office/drawing/2010/main">
                <a:noFill/>
              </a14:hiddenFill>
            </a:ext>
          </a:extLst>
        </p:spPr>
      </p:cxnSp>
      <p:sp>
        <p:nvSpPr>
          <p:cNvPr id="8214" name="Text Box 22"/>
          <p:cNvSpPr txBox="1">
            <a:spLocks noChangeArrowheads="1"/>
          </p:cNvSpPr>
          <p:nvPr/>
        </p:nvSpPr>
        <p:spPr bwMode="auto">
          <a:xfrm>
            <a:off x="7848600" y="6024563"/>
            <a:ext cx="1066800" cy="26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lgn="ctr">
              <a:spcBef>
                <a:spcPct val="50000"/>
              </a:spcBef>
            </a:pPr>
            <a:r>
              <a:rPr lang="en-CA" altLang="en-US" sz="1200" b="0"/>
              <a:t>Target</a:t>
            </a:r>
            <a:endParaRPr lang="en-US" altLang="en-US" sz="1200" b="0"/>
          </a:p>
        </p:txBody>
      </p:sp>
      <p:sp>
        <p:nvSpPr>
          <p:cNvPr id="8215" name="Rectangle 23"/>
          <p:cNvSpPr>
            <a:spLocks noChangeArrowheads="1"/>
          </p:cNvSpPr>
          <p:nvPr/>
        </p:nvSpPr>
        <p:spPr bwMode="auto">
          <a:xfrm>
            <a:off x="9753600" y="4452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8216" name="Rectangle 24"/>
          <p:cNvSpPr>
            <a:spLocks noChangeArrowheads="1"/>
          </p:cNvSpPr>
          <p:nvPr/>
        </p:nvSpPr>
        <p:spPr bwMode="auto">
          <a:xfrm>
            <a:off x="8970964" y="3357563"/>
            <a:ext cx="331787" cy="292100"/>
          </a:xfrm>
          <a:prstGeom prst="rect">
            <a:avLst/>
          </a:prstGeom>
          <a:solidFill>
            <a:schemeClr val="folHlink"/>
          </a:solidFill>
          <a:ln w="19050">
            <a:solidFill>
              <a:schemeClr val="tx1"/>
            </a:solidFill>
            <a:miter lim="800000"/>
            <a:headEnd/>
            <a:tailEnd/>
          </a:ln>
        </p:spPr>
        <p:txBody>
          <a:bodyPr lIns="81299" tIns="40650" rIns="81299" bIns="40650" anchor="ctr" anchorCtr="1"/>
          <a:lstStyle>
            <a:lvl1pPr defTabSz="812800">
              <a:defRPr sz="3000" b="1">
                <a:solidFill>
                  <a:schemeClr val="tx1"/>
                </a:solidFill>
                <a:latin typeface="Arial" charset="0"/>
              </a:defRPr>
            </a:lvl1pPr>
            <a:lvl2pPr marL="742950" indent="-285750" defTabSz="812800">
              <a:defRPr sz="3000" b="1">
                <a:solidFill>
                  <a:schemeClr val="tx1"/>
                </a:solidFill>
                <a:latin typeface="Arial" charset="0"/>
              </a:defRPr>
            </a:lvl2pPr>
            <a:lvl3pPr marL="1143000" indent="-228600" defTabSz="812800">
              <a:defRPr sz="3000" b="1">
                <a:solidFill>
                  <a:schemeClr val="tx1"/>
                </a:solidFill>
                <a:latin typeface="Arial" charset="0"/>
              </a:defRPr>
            </a:lvl3pPr>
            <a:lvl4pPr marL="1600200" indent="-228600" defTabSz="812800">
              <a:defRPr sz="3000" b="1">
                <a:solidFill>
                  <a:schemeClr val="tx1"/>
                </a:solidFill>
                <a:latin typeface="Arial" charset="0"/>
              </a:defRPr>
            </a:lvl4pPr>
            <a:lvl5pPr marL="2057400" indent="-228600" defTabSz="812800">
              <a:defRPr sz="3000" b="1">
                <a:solidFill>
                  <a:schemeClr val="tx1"/>
                </a:solidFill>
                <a:latin typeface="Arial" charset="0"/>
              </a:defRPr>
            </a:lvl5pPr>
            <a:lvl6pPr marL="2514600" indent="-228600" defTabSz="812800" eaLnBrk="0" fontAlgn="base" hangingPunct="0">
              <a:lnSpc>
                <a:spcPct val="90000"/>
              </a:lnSpc>
              <a:spcBef>
                <a:spcPct val="0"/>
              </a:spcBef>
              <a:spcAft>
                <a:spcPct val="0"/>
              </a:spcAft>
              <a:defRPr sz="3000" b="1">
                <a:solidFill>
                  <a:schemeClr val="tx1"/>
                </a:solidFill>
                <a:latin typeface="Arial" charset="0"/>
              </a:defRPr>
            </a:lvl6pPr>
            <a:lvl7pPr marL="2971800" indent="-228600" defTabSz="812800" eaLnBrk="0" fontAlgn="base" hangingPunct="0">
              <a:lnSpc>
                <a:spcPct val="90000"/>
              </a:lnSpc>
              <a:spcBef>
                <a:spcPct val="0"/>
              </a:spcBef>
              <a:spcAft>
                <a:spcPct val="0"/>
              </a:spcAft>
              <a:defRPr sz="3000" b="1">
                <a:solidFill>
                  <a:schemeClr val="tx1"/>
                </a:solidFill>
                <a:latin typeface="Arial" charset="0"/>
              </a:defRPr>
            </a:lvl7pPr>
            <a:lvl8pPr marL="3429000" indent="-228600" defTabSz="812800" eaLnBrk="0" fontAlgn="base" hangingPunct="0">
              <a:lnSpc>
                <a:spcPct val="90000"/>
              </a:lnSpc>
              <a:spcBef>
                <a:spcPct val="0"/>
              </a:spcBef>
              <a:spcAft>
                <a:spcPct val="0"/>
              </a:spcAft>
              <a:defRPr sz="3000" b="1">
                <a:solidFill>
                  <a:schemeClr val="tx1"/>
                </a:solidFill>
                <a:latin typeface="Arial" charset="0"/>
              </a:defRPr>
            </a:lvl8pPr>
            <a:lvl9pPr marL="3886200" indent="-228600" defTabSz="8128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spcBef>
                <a:spcPct val="10000"/>
              </a:spcBef>
            </a:pPr>
            <a:r>
              <a:rPr lang="en-US" altLang="en-US" sz="1800" b="0"/>
              <a:t>4</a:t>
            </a:r>
          </a:p>
        </p:txBody>
      </p:sp>
      <p:cxnSp>
        <p:nvCxnSpPr>
          <p:cNvPr id="247833" name="AutoShape 25"/>
          <p:cNvCxnSpPr>
            <a:cxnSpLocks noChangeShapeType="1"/>
          </p:cNvCxnSpPr>
          <p:nvPr/>
        </p:nvCxnSpPr>
        <p:spPr bwMode="auto">
          <a:xfrm flipH="1">
            <a:off x="8382001" y="2209801"/>
            <a:ext cx="30163" cy="1281113"/>
          </a:xfrm>
          <a:prstGeom prst="straightConnector1">
            <a:avLst/>
          </a:prstGeom>
          <a:noFill/>
          <a:ln w="28575">
            <a:solidFill>
              <a:schemeClr val="accent2"/>
            </a:solidFill>
            <a:prstDash val="sysDot"/>
            <a:round/>
            <a:headEnd/>
            <a:tailEnd type="triangle" w="med" len="med"/>
          </a:ln>
          <a:extLst>
            <a:ext uri="{909E8E84-426E-40DD-AFC4-6F175D3DCCD1}">
              <a14:hiddenFill xmlns:a14="http://schemas.microsoft.com/office/drawing/2010/main">
                <a:noFill/>
              </a14:hiddenFill>
            </a:ext>
          </a:extLst>
        </p:spPr>
      </p:cxnSp>
      <p:pic>
        <p:nvPicPr>
          <p:cNvPr id="8218" name="Picture 26" descr="Ro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2722563"/>
            <a:ext cx="685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9" name="Picture 27" descr="Ro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025" y="4424363"/>
            <a:ext cx="685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0" name="Picture 28" descr="I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1" y="3433764"/>
            <a:ext cx="6762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37" name="AutoShape 29"/>
          <p:cNvSpPr>
            <a:spLocks noChangeArrowheads="1"/>
          </p:cNvSpPr>
          <p:nvPr/>
        </p:nvSpPr>
        <p:spPr bwMode="auto">
          <a:xfrm>
            <a:off x="8153400" y="3505200"/>
            <a:ext cx="457200" cy="457200"/>
          </a:xfrm>
          <a:prstGeom prst="irregularSeal1">
            <a:avLst/>
          </a:prstGeom>
          <a:solidFill>
            <a:schemeClr val="folHlink"/>
          </a:solidFill>
          <a:ln w="19050">
            <a:solidFill>
              <a:schemeClr val="tx1"/>
            </a:solidFill>
            <a:miter lim="800000"/>
            <a:headEnd/>
            <a:tailEnd/>
          </a:ln>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pic>
        <p:nvPicPr>
          <p:cNvPr id="8222" name="Picture 30" descr="EndUser_Male_Righ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2600" y="1371601"/>
            <a:ext cx="8509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3" name="Picture 31" descr="Security_Management_Cis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9425" y="5284789"/>
            <a:ext cx="84455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4" name="Picture 32" descr="Lapt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1314" y="5216525"/>
            <a:ext cx="877887"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5" name="Picture 33" descr="Network_Cloud_Stand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9526" y="1576389"/>
            <a:ext cx="15271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6" name="Text Box 34"/>
          <p:cNvSpPr txBox="1">
            <a:spLocks noChangeArrowheads="1"/>
          </p:cNvSpPr>
          <p:nvPr/>
        </p:nvSpPr>
        <p:spPr bwMode="auto">
          <a:xfrm>
            <a:off x="9296400" y="4500563"/>
            <a:ext cx="1143000" cy="298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82124" tIns="41061" rIns="82124" bIns="41061">
            <a:spAutoFit/>
          </a:bodyPr>
          <a:lstStyle>
            <a:lvl1pPr defTabSz="814388">
              <a:defRPr sz="3000" b="1">
                <a:solidFill>
                  <a:schemeClr val="tx1"/>
                </a:solidFill>
                <a:latin typeface="Arial" charset="0"/>
              </a:defRPr>
            </a:lvl1pPr>
            <a:lvl2pPr marL="742950" indent="-285750" defTabSz="814388">
              <a:defRPr sz="3000" b="1">
                <a:solidFill>
                  <a:schemeClr val="tx1"/>
                </a:solidFill>
                <a:latin typeface="Arial" charset="0"/>
              </a:defRPr>
            </a:lvl2pPr>
            <a:lvl3pPr marL="1143000" indent="-228600" defTabSz="814388">
              <a:defRPr sz="3000" b="1">
                <a:solidFill>
                  <a:schemeClr val="tx1"/>
                </a:solidFill>
                <a:latin typeface="Arial" charset="0"/>
              </a:defRPr>
            </a:lvl3pPr>
            <a:lvl4pPr marL="1600200" indent="-228600" defTabSz="814388">
              <a:defRPr sz="3000" b="1">
                <a:solidFill>
                  <a:schemeClr val="tx1"/>
                </a:solidFill>
                <a:latin typeface="Arial" charset="0"/>
              </a:defRPr>
            </a:lvl4pPr>
            <a:lvl5pPr marL="2057400" indent="-228600" defTabSz="814388">
              <a:defRPr sz="3000" b="1">
                <a:solidFill>
                  <a:schemeClr val="tx1"/>
                </a:solidFill>
                <a:latin typeface="Arial" charset="0"/>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defRPr>
            </a:lvl9pPr>
          </a:lstStyle>
          <a:p>
            <a:pPr>
              <a:spcBef>
                <a:spcPct val="50000"/>
              </a:spcBef>
            </a:pPr>
            <a:r>
              <a:rPr lang="en-US" altLang="en-US" sz="1400" b="0">
                <a:solidFill>
                  <a:schemeClr val="accent2"/>
                </a:solidFill>
              </a:rPr>
              <a:t>Bit Bucket</a:t>
            </a:r>
          </a:p>
        </p:txBody>
      </p:sp>
      <p:sp>
        <p:nvSpPr>
          <p:cNvPr id="8227" name="AutoShape 35"/>
          <p:cNvSpPr>
            <a:spLocks noChangeArrowheads="1"/>
          </p:cNvSpPr>
          <p:nvPr/>
        </p:nvSpPr>
        <p:spPr bwMode="auto">
          <a:xfrm>
            <a:off x="9677400" y="3890963"/>
            <a:ext cx="457200" cy="457200"/>
          </a:xfrm>
          <a:prstGeom prst="irregularSeal1">
            <a:avLst/>
          </a:prstGeom>
          <a:solidFill>
            <a:schemeClr val="accent2"/>
          </a:solidFill>
          <a:ln w="19050">
            <a:solidFill>
              <a:schemeClr val="tx1"/>
            </a:solidFill>
            <a:miter lim="800000"/>
            <a:headEnd/>
            <a:tailEnd/>
          </a:ln>
        </p:spPr>
        <p:txBody>
          <a:bodyPr wrap="none" lIns="82124" tIns="41061" rIns="82124" bIns="41061"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Tree>
    <p:extLst>
      <p:ext uri="{BB962C8B-B14F-4D97-AF65-F5344CB8AC3E}">
        <p14:creationId xmlns:p14="http://schemas.microsoft.com/office/powerpoint/2010/main" val="15639187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47814"/>
                                        </p:tgtEl>
                                      </p:cBhvr>
                                    </p:animEffect>
                                    <p:animScale>
                                      <p:cBhvr>
                                        <p:cTn id="7" dur="250" autoRev="1" fill="hold"/>
                                        <p:tgtEl>
                                          <p:spTgt spid="247814"/>
                                        </p:tgtEl>
                                      </p:cBhvr>
                                      <p:by x="105000" y="105000"/>
                                    </p:animScale>
                                  </p:childTnLst>
                                </p:cTn>
                              </p:par>
                            </p:childTnLst>
                          </p:cTn>
                        </p:par>
                        <p:par>
                          <p:cTn id="8" fill="hold" nodeType="afterGroup">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247833"/>
                                        </p:tgtEl>
                                      </p:cBhvr>
                                    </p:animEffect>
                                    <p:animScale>
                                      <p:cBhvr>
                                        <p:cTn id="11" dur="250" autoRev="1" fill="hold"/>
                                        <p:tgtEl>
                                          <p:spTgt spid="247833"/>
                                        </p:tgtEl>
                                      </p:cBhvr>
                                      <p:by x="105000" y="105000"/>
                                    </p:animScale>
                                  </p:childTnLst>
                                </p:cTn>
                              </p:par>
                            </p:childTnLst>
                          </p:cTn>
                        </p:par>
                        <p:par>
                          <p:cTn id="12" fill="hold" nodeType="afterGroup">
                            <p:stCondLst>
                              <p:cond delay="1000"/>
                            </p:stCondLst>
                            <p:childTnLst>
                              <p:par>
                                <p:cTn id="13" presetID="6" presetClass="emph" presetSubtype="0" fill="hold" grpId="0" nodeType="afterEffect">
                                  <p:stCondLst>
                                    <p:cond delay="0"/>
                                  </p:stCondLst>
                                  <p:childTnLst>
                                    <p:animScale>
                                      <p:cBhvr>
                                        <p:cTn id="14" dur="2000" fill="hold"/>
                                        <p:tgtEl>
                                          <p:spTgt spid="24783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a:t>
            </a:r>
          </a:p>
        </p:txBody>
      </p:sp>
      <p:sp>
        <p:nvSpPr>
          <p:cNvPr id="3" name="Content Placeholder 2"/>
          <p:cNvSpPr>
            <a:spLocks noGrp="1"/>
          </p:cNvSpPr>
          <p:nvPr>
            <p:ph idx="1"/>
          </p:nvPr>
        </p:nvSpPr>
        <p:spPr/>
        <p:txBody>
          <a:bodyPr>
            <a:normAutofit/>
          </a:bodyPr>
          <a:lstStyle/>
          <a:p>
            <a:r>
              <a:rPr lang="en-US" sz="2000" dirty="0"/>
              <a:t>Move Lateral: attacker moves from system to system to gain a larger foothold. </a:t>
            </a:r>
          </a:p>
          <a:p>
            <a:pPr lvl="1"/>
            <a:r>
              <a:rPr lang="en-US" sz="2000" dirty="0"/>
              <a:t>Utilizes network shares,</a:t>
            </a:r>
          </a:p>
          <a:p>
            <a:pPr lvl="1"/>
            <a:r>
              <a:rPr lang="en-US" sz="2000" dirty="0"/>
              <a:t>Windows Task Scheduler to execute programs</a:t>
            </a:r>
          </a:p>
          <a:p>
            <a:pPr lvl="1"/>
            <a:r>
              <a:rPr lang="en-US" sz="2000" dirty="0"/>
              <a:t>Remote access via tools such as </a:t>
            </a:r>
            <a:r>
              <a:rPr lang="en-US" sz="2000" dirty="0" err="1"/>
              <a:t>PsExec</a:t>
            </a:r>
            <a:r>
              <a:rPr lang="en-US" sz="2000" dirty="0"/>
              <a:t>, </a:t>
            </a:r>
            <a:r>
              <a:rPr lang="en-US" sz="2000" dirty="0" err="1"/>
              <a:t>Radmin</a:t>
            </a:r>
            <a:r>
              <a:rPr lang="en-US" sz="2000" dirty="0"/>
              <a:t>, etc. </a:t>
            </a:r>
          </a:p>
          <a:p>
            <a:pPr lvl="1"/>
            <a:endParaRPr lang="en-US" sz="2000" dirty="0"/>
          </a:p>
          <a:p>
            <a:r>
              <a:rPr lang="en-US" sz="2000" dirty="0"/>
              <a:t>Maintain Presence</a:t>
            </a:r>
          </a:p>
          <a:p>
            <a:pPr lvl="1"/>
            <a:r>
              <a:rPr lang="en-US" sz="2000" dirty="0"/>
              <a:t>Maintain multiple backdoors on additional systems compromised. </a:t>
            </a:r>
          </a:p>
        </p:txBody>
      </p:sp>
    </p:spTree>
    <p:extLst>
      <p:ext uri="{BB962C8B-B14F-4D97-AF65-F5344CB8AC3E}">
        <p14:creationId xmlns:p14="http://schemas.microsoft.com/office/powerpoint/2010/main" val="3672291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a:t>
            </a:r>
          </a:p>
        </p:txBody>
      </p:sp>
      <p:sp>
        <p:nvSpPr>
          <p:cNvPr id="3" name="Content Placeholder 2"/>
          <p:cNvSpPr>
            <a:spLocks noGrp="1"/>
          </p:cNvSpPr>
          <p:nvPr>
            <p:ph idx="1"/>
          </p:nvPr>
        </p:nvSpPr>
        <p:spPr/>
        <p:txBody>
          <a:bodyPr>
            <a:normAutofit/>
          </a:bodyPr>
          <a:lstStyle/>
          <a:p>
            <a:r>
              <a:rPr lang="en-US" sz="2000" dirty="0"/>
              <a:t>Complete Mission:  Exfiltration of data, leave additional backdoors, hide traces and tracks of breaches.</a:t>
            </a:r>
          </a:p>
        </p:txBody>
      </p:sp>
    </p:spTree>
    <p:extLst>
      <p:ext uri="{BB962C8B-B14F-4D97-AF65-F5344CB8AC3E}">
        <p14:creationId xmlns:p14="http://schemas.microsoft.com/office/powerpoint/2010/main" val="4095980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RESPONSE</a:t>
            </a:r>
          </a:p>
        </p:txBody>
      </p:sp>
      <p:sp>
        <p:nvSpPr>
          <p:cNvPr id="3" name="Content Placeholder 2"/>
          <p:cNvSpPr>
            <a:spLocks noGrp="1"/>
          </p:cNvSpPr>
          <p:nvPr>
            <p:ph idx="1"/>
          </p:nvPr>
        </p:nvSpPr>
        <p:spPr/>
        <p:txBody>
          <a:bodyPr anchor="t">
            <a:normAutofit/>
          </a:bodyPr>
          <a:lstStyle/>
          <a:p>
            <a:r>
              <a:rPr lang="en-US" sz="2400" dirty="0"/>
              <a:t>What is incident response?</a:t>
            </a:r>
          </a:p>
          <a:p>
            <a:r>
              <a:rPr lang="en-US" sz="2400" dirty="0"/>
              <a:t>What are the goals of Incident Response?</a:t>
            </a:r>
          </a:p>
          <a:p>
            <a:r>
              <a:rPr lang="en-US" sz="2400" dirty="0"/>
              <a:t>What constitutes a response?</a:t>
            </a:r>
          </a:p>
        </p:txBody>
      </p:sp>
    </p:spTree>
    <p:extLst>
      <p:ext uri="{BB962C8B-B14F-4D97-AF65-F5344CB8AC3E}">
        <p14:creationId xmlns:p14="http://schemas.microsoft.com/office/powerpoint/2010/main" val="3948084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RESPONSE</a:t>
            </a:r>
          </a:p>
        </p:txBody>
      </p:sp>
      <p:sp>
        <p:nvSpPr>
          <p:cNvPr id="3" name="Content Placeholder 2"/>
          <p:cNvSpPr>
            <a:spLocks noGrp="1"/>
          </p:cNvSpPr>
          <p:nvPr>
            <p:ph idx="1"/>
          </p:nvPr>
        </p:nvSpPr>
        <p:spPr/>
        <p:txBody>
          <a:bodyPr anchor="t">
            <a:normAutofit/>
          </a:bodyPr>
          <a:lstStyle/>
          <a:p>
            <a:pPr marL="0" indent="0">
              <a:buNone/>
            </a:pPr>
            <a:r>
              <a:rPr lang="en-US" sz="2000" dirty="0"/>
              <a:t>What is incident response?</a:t>
            </a:r>
          </a:p>
          <a:p>
            <a:pPr lvl="1"/>
            <a:r>
              <a:rPr lang="en-US" sz="2000" b="1" dirty="0"/>
              <a:t>Incident response</a:t>
            </a:r>
            <a:r>
              <a:rPr lang="en-US" sz="2000" dirty="0"/>
              <a:t> is an organized and a structured approach to addressing and managing the aftermath of a security breach or attack (also known as an </a:t>
            </a:r>
            <a:r>
              <a:rPr lang="en-US" sz="2000" b="1" dirty="0"/>
              <a:t>incident</a:t>
            </a:r>
            <a:r>
              <a:rPr lang="en-US" sz="2000" dirty="0"/>
              <a:t>)</a:t>
            </a:r>
          </a:p>
        </p:txBody>
      </p:sp>
    </p:spTree>
    <p:extLst>
      <p:ext uri="{BB962C8B-B14F-4D97-AF65-F5344CB8AC3E}">
        <p14:creationId xmlns:p14="http://schemas.microsoft.com/office/powerpoint/2010/main" val="3657115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RESPONSE</a:t>
            </a:r>
          </a:p>
        </p:txBody>
      </p:sp>
      <p:sp>
        <p:nvSpPr>
          <p:cNvPr id="3" name="Content Placeholder 2"/>
          <p:cNvSpPr>
            <a:spLocks noGrp="1"/>
          </p:cNvSpPr>
          <p:nvPr>
            <p:ph idx="1"/>
          </p:nvPr>
        </p:nvSpPr>
        <p:spPr/>
        <p:txBody>
          <a:bodyPr anchor="t">
            <a:normAutofit/>
          </a:bodyPr>
          <a:lstStyle/>
          <a:p>
            <a:pPr marL="0" indent="0">
              <a:buNone/>
            </a:pPr>
            <a:r>
              <a:rPr lang="en-US" sz="2000" dirty="0"/>
              <a:t>What are the goals of incident response?</a:t>
            </a:r>
          </a:p>
          <a:p>
            <a:pPr lvl="1"/>
            <a:r>
              <a:rPr lang="en-US" sz="2000" dirty="0"/>
              <a:t>Primary goal is to effectively remove a threat from the organization’s environment while minimizing damage and restoring normal operations. </a:t>
            </a:r>
          </a:p>
        </p:txBody>
      </p:sp>
    </p:spTree>
    <p:extLst>
      <p:ext uri="{BB962C8B-B14F-4D97-AF65-F5344CB8AC3E}">
        <p14:creationId xmlns:p14="http://schemas.microsoft.com/office/powerpoint/2010/main" val="1244462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RESPONSE</a:t>
            </a:r>
          </a:p>
        </p:txBody>
      </p:sp>
      <p:sp>
        <p:nvSpPr>
          <p:cNvPr id="3" name="Content Placeholder 2"/>
          <p:cNvSpPr>
            <a:spLocks noGrp="1"/>
          </p:cNvSpPr>
          <p:nvPr>
            <p:ph idx="1"/>
          </p:nvPr>
        </p:nvSpPr>
        <p:spPr/>
        <p:txBody>
          <a:bodyPr anchor="t">
            <a:normAutofit/>
          </a:bodyPr>
          <a:lstStyle/>
          <a:p>
            <a:r>
              <a:rPr lang="en-US" sz="2000" dirty="0"/>
              <a:t>Activities</a:t>
            </a:r>
          </a:p>
          <a:p>
            <a:pPr lvl="1"/>
            <a:r>
              <a:rPr lang="en-US" sz="2000" dirty="0"/>
              <a:t>Confirm whether or not an incident occurred</a:t>
            </a:r>
          </a:p>
          <a:p>
            <a:pPr lvl="1"/>
            <a:r>
              <a:rPr lang="en-US" sz="2000" dirty="0"/>
              <a:t>Provide a rapid detection and containment</a:t>
            </a:r>
          </a:p>
          <a:p>
            <a:pPr lvl="1"/>
            <a:r>
              <a:rPr lang="en-US" sz="2000" dirty="0"/>
              <a:t>Determine and document the scope of the incident</a:t>
            </a:r>
          </a:p>
          <a:p>
            <a:pPr lvl="1"/>
            <a:r>
              <a:rPr lang="en-US" sz="2000" dirty="0"/>
              <a:t>Prevent a disjointed, </a:t>
            </a:r>
            <a:r>
              <a:rPr lang="en-US" sz="2000" dirty="0" err="1"/>
              <a:t>noncohesive</a:t>
            </a:r>
            <a:r>
              <a:rPr lang="en-US" sz="2000" dirty="0"/>
              <a:t> response</a:t>
            </a:r>
          </a:p>
          <a:p>
            <a:pPr lvl="1"/>
            <a:r>
              <a:rPr lang="en-US" sz="2000" dirty="0"/>
              <a:t>Determine and promote facts and actual information</a:t>
            </a:r>
          </a:p>
          <a:p>
            <a:pPr lvl="1"/>
            <a:r>
              <a:rPr lang="en-US" sz="2000" dirty="0"/>
              <a:t>Minimize disruption to business and network operations</a:t>
            </a:r>
          </a:p>
          <a:p>
            <a:pPr marL="457200" lvl="1" indent="0">
              <a:buNone/>
            </a:pPr>
            <a:endParaRPr lang="en-US" sz="3200" dirty="0"/>
          </a:p>
        </p:txBody>
      </p:sp>
    </p:spTree>
    <p:extLst>
      <p:ext uri="{BB962C8B-B14F-4D97-AF65-F5344CB8AC3E}">
        <p14:creationId xmlns:p14="http://schemas.microsoft.com/office/powerpoint/2010/main" val="414693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RESPONSE</a:t>
            </a:r>
          </a:p>
        </p:txBody>
      </p:sp>
      <p:sp>
        <p:nvSpPr>
          <p:cNvPr id="3" name="Content Placeholder 2"/>
          <p:cNvSpPr>
            <a:spLocks noGrp="1"/>
          </p:cNvSpPr>
          <p:nvPr>
            <p:ph idx="1"/>
          </p:nvPr>
        </p:nvSpPr>
        <p:spPr/>
        <p:txBody>
          <a:bodyPr anchor="t">
            <a:normAutofit/>
          </a:bodyPr>
          <a:lstStyle/>
          <a:p>
            <a:r>
              <a:rPr lang="en-US" sz="2200" dirty="0"/>
              <a:t>Activities</a:t>
            </a:r>
          </a:p>
          <a:p>
            <a:pPr lvl="1"/>
            <a:r>
              <a:rPr lang="en-US" sz="2200" dirty="0"/>
              <a:t>Minimize the damage to the compromised organization</a:t>
            </a:r>
          </a:p>
          <a:p>
            <a:pPr lvl="1"/>
            <a:r>
              <a:rPr lang="en-US" sz="2200" dirty="0"/>
              <a:t>Restore normal operations</a:t>
            </a:r>
          </a:p>
          <a:p>
            <a:pPr lvl="1"/>
            <a:r>
              <a:rPr lang="en-US" sz="2200" dirty="0"/>
              <a:t>Manage the public perception of the incident</a:t>
            </a:r>
          </a:p>
          <a:p>
            <a:pPr lvl="1"/>
            <a:r>
              <a:rPr lang="en-US" sz="2200" dirty="0"/>
              <a:t>Allow for criminal or civil actions against perpetrators</a:t>
            </a:r>
          </a:p>
          <a:p>
            <a:pPr lvl="1"/>
            <a:r>
              <a:rPr lang="en-US" sz="2200" dirty="0"/>
              <a:t>Educate senior management</a:t>
            </a:r>
          </a:p>
          <a:p>
            <a:pPr lvl="1"/>
            <a:r>
              <a:rPr lang="en-US" sz="2200" dirty="0"/>
              <a:t>Enhance senior management</a:t>
            </a:r>
          </a:p>
          <a:p>
            <a:pPr lvl="1"/>
            <a:r>
              <a:rPr lang="en-US" sz="2200" dirty="0"/>
              <a:t>Enhance the security posture of a compromised entity against future incidents</a:t>
            </a:r>
          </a:p>
          <a:p>
            <a:pPr marL="457200" lvl="1" indent="0">
              <a:buNone/>
            </a:pPr>
            <a:endParaRPr lang="en-US" sz="3200" dirty="0"/>
          </a:p>
        </p:txBody>
      </p:sp>
    </p:spTree>
    <p:extLst>
      <p:ext uri="{BB962C8B-B14F-4D97-AF65-F5344CB8AC3E}">
        <p14:creationId xmlns:p14="http://schemas.microsoft.com/office/powerpoint/2010/main" val="2589252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RESPONSE</a:t>
            </a:r>
          </a:p>
        </p:txBody>
      </p:sp>
      <p:sp>
        <p:nvSpPr>
          <p:cNvPr id="3" name="Content Placeholder 2"/>
          <p:cNvSpPr>
            <a:spLocks noGrp="1"/>
          </p:cNvSpPr>
          <p:nvPr>
            <p:ph idx="1"/>
          </p:nvPr>
        </p:nvSpPr>
        <p:spPr/>
        <p:txBody>
          <a:bodyPr anchor="t">
            <a:normAutofit/>
          </a:bodyPr>
          <a:lstStyle/>
          <a:p>
            <a:pPr marL="0" indent="0">
              <a:buNone/>
            </a:pPr>
            <a:r>
              <a:rPr lang="en-US" sz="2000" dirty="0"/>
              <a:t>Activities can be grouped in two specific segments</a:t>
            </a:r>
          </a:p>
          <a:p>
            <a:r>
              <a:rPr lang="en-US" sz="2000" dirty="0"/>
              <a:t>Investigate</a:t>
            </a:r>
          </a:p>
          <a:p>
            <a:r>
              <a:rPr lang="en-US" sz="2000" dirty="0"/>
              <a:t>Remediate</a:t>
            </a:r>
          </a:p>
          <a:p>
            <a:pPr marL="457200" lvl="1" indent="0">
              <a:buNone/>
            </a:pPr>
            <a:endParaRPr lang="en-US" sz="3200" dirty="0"/>
          </a:p>
        </p:txBody>
      </p:sp>
    </p:spTree>
    <p:extLst>
      <p:ext uri="{BB962C8B-B14F-4D97-AF65-F5344CB8AC3E}">
        <p14:creationId xmlns:p14="http://schemas.microsoft.com/office/powerpoint/2010/main" val="51526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INCIDENT RESPONSE</a:t>
            </a:r>
          </a:p>
        </p:txBody>
      </p:sp>
      <p:sp>
        <p:nvSpPr>
          <p:cNvPr id="3" name="Content Placeholder 2"/>
          <p:cNvSpPr>
            <a:spLocks noGrp="1"/>
          </p:cNvSpPr>
          <p:nvPr>
            <p:ph idx="1"/>
          </p:nvPr>
        </p:nvSpPr>
        <p:spPr/>
        <p:txBody>
          <a:bodyPr anchor="t">
            <a:normAutofit fontScale="40000" lnSpcReduction="20000"/>
          </a:bodyPr>
          <a:lstStyle/>
          <a:p>
            <a:pPr marL="0" indent="0">
              <a:buNone/>
            </a:pPr>
            <a:r>
              <a:rPr lang="en-US" sz="4200" dirty="0"/>
              <a:t>Investigate</a:t>
            </a:r>
          </a:p>
          <a:p>
            <a:r>
              <a:rPr lang="en-US" sz="4200" dirty="0"/>
              <a:t>Determine the initial attack vector</a:t>
            </a:r>
          </a:p>
          <a:p>
            <a:r>
              <a:rPr lang="en-US" sz="4200" dirty="0"/>
              <a:t>Determine the malware and tools used</a:t>
            </a:r>
          </a:p>
          <a:p>
            <a:r>
              <a:rPr lang="en-US" sz="4200" dirty="0"/>
              <a:t>Determine what systems were affected and how</a:t>
            </a:r>
          </a:p>
          <a:p>
            <a:r>
              <a:rPr lang="en-US" sz="4200" dirty="0"/>
              <a:t>Determine what the attacker accomplished</a:t>
            </a:r>
          </a:p>
          <a:p>
            <a:r>
              <a:rPr lang="en-US" sz="4200" dirty="0"/>
              <a:t>Determine if the incident is ongoing </a:t>
            </a:r>
          </a:p>
          <a:p>
            <a:r>
              <a:rPr lang="en-US" sz="4200" dirty="0"/>
              <a:t>Establish the time frame of the incident</a:t>
            </a:r>
          </a:p>
          <a:p>
            <a:pPr marL="0" indent="0">
              <a:buNone/>
            </a:pPr>
            <a:endParaRPr lang="en-US" sz="4200" dirty="0"/>
          </a:p>
          <a:p>
            <a:pPr marL="0" indent="0">
              <a:buNone/>
            </a:pPr>
            <a:r>
              <a:rPr lang="en-US" sz="4200" dirty="0"/>
              <a:t>Remediate</a:t>
            </a:r>
          </a:p>
          <a:p>
            <a:r>
              <a:rPr lang="en-US" sz="4200" dirty="0"/>
              <a:t>Develop and implement remediation plan</a:t>
            </a:r>
          </a:p>
          <a:p>
            <a:endParaRPr lang="en-US" sz="3600" dirty="0"/>
          </a:p>
          <a:p>
            <a:pPr marL="457200" lvl="1" indent="0">
              <a:buNone/>
            </a:pPr>
            <a:endParaRPr lang="en-US" sz="3200" dirty="0"/>
          </a:p>
        </p:txBody>
      </p:sp>
    </p:spTree>
    <p:extLst>
      <p:ext uri="{BB962C8B-B14F-4D97-AF65-F5344CB8AC3E}">
        <p14:creationId xmlns:p14="http://schemas.microsoft.com/office/powerpoint/2010/main" val="1435081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
          <p:cNvSpPr>
            <a:spLocks noGrp="1" noChangeArrowheads="1"/>
          </p:cNvSpPr>
          <p:nvPr>
            <p:ph type="title"/>
          </p:nvPr>
        </p:nvSpPr>
        <p:spPr/>
        <p:txBody>
          <a:bodyPr>
            <a:normAutofit/>
          </a:bodyPr>
          <a:lstStyle/>
          <a:p>
            <a:r>
              <a:rPr lang="en-US" altLang="en-US" sz="4400" dirty="0">
                <a:ea typeface="Calibri" panose="020F0502020204030204" pitchFamily="34" charset="0"/>
                <a:cs typeface="Lucida Sans" panose="020B0602030504020204" pitchFamily="34" charset="0"/>
              </a:rPr>
              <a:t>Incident Response Plan (IRP)</a:t>
            </a:r>
          </a:p>
        </p:txBody>
      </p:sp>
      <p:sp>
        <p:nvSpPr>
          <p:cNvPr id="11267" name="AutoShape 5"/>
          <p:cNvSpPr>
            <a:spLocks noChangeArrowheads="1"/>
          </p:cNvSpPr>
          <p:nvPr/>
        </p:nvSpPr>
        <p:spPr bwMode="auto">
          <a:xfrm>
            <a:off x="2057400" y="1981200"/>
            <a:ext cx="1600200" cy="4572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dirty="0"/>
              <a:t>Preparation</a:t>
            </a:r>
          </a:p>
        </p:txBody>
      </p:sp>
      <p:sp>
        <p:nvSpPr>
          <p:cNvPr id="11268" name="AutoShape 6"/>
          <p:cNvSpPr>
            <a:spLocks noChangeArrowheads="1"/>
          </p:cNvSpPr>
          <p:nvPr/>
        </p:nvSpPr>
        <p:spPr bwMode="auto">
          <a:xfrm>
            <a:off x="2149475" y="2819400"/>
            <a:ext cx="1447800" cy="4572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dirty="0"/>
              <a:t>Identification</a:t>
            </a:r>
          </a:p>
        </p:txBody>
      </p:sp>
      <p:sp>
        <p:nvSpPr>
          <p:cNvPr id="11269" name="AutoShape 7"/>
          <p:cNvSpPr>
            <a:spLocks noChangeArrowheads="1"/>
          </p:cNvSpPr>
          <p:nvPr/>
        </p:nvSpPr>
        <p:spPr bwMode="auto">
          <a:xfrm>
            <a:off x="2205038" y="3490914"/>
            <a:ext cx="1371600" cy="606425"/>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dirty="0"/>
              <a:t>Containment</a:t>
            </a:r>
          </a:p>
          <a:p>
            <a:pPr algn="ctr">
              <a:defRPr/>
            </a:pPr>
            <a:r>
              <a:rPr lang="en-US" altLang="en-US" dirty="0"/>
              <a:t>&amp; Escalation</a:t>
            </a:r>
          </a:p>
        </p:txBody>
      </p:sp>
      <p:sp>
        <p:nvSpPr>
          <p:cNvPr id="11270" name="AutoShape 8"/>
          <p:cNvSpPr>
            <a:spLocks noChangeArrowheads="1"/>
          </p:cNvSpPr>
          <p:nvPr/>
        </p:nvSpPr>
        <p:spPr bwMode="auto">
          <a:xfrm>
            <a:off x="2149475" y="4321175"/>
            <a:ext cx="1447800" cy="6858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dirty="0"/>
              <a:t>Analysis &amp;</a:t>
            </a:r>
          </a:p>
          <a:p>
            <a:pPr algn="ctr">
              <a:defRPr/>
            </a:pPr>
            <a:r>
              <a:rPr lang="en-US" altLang="en-US" dirty="0"/>
              <a:t>Eradication</a:t>
            </a:r>
          </a:p>
        </p:txBody>
      </p:sp>
      <p:sp>
        <p:nvSpPr>
          <p:cNvPr id="11271" name="AutoShape 9"/>
          <p:cNvSpPr>
            <a:spLocks noChangeArrowheads="1"/>
          </p:cNvSpPr>
          <p:nvPr/>
        </p:nvSpPr>
        <p:spPr bwMode="auto">
          <a:xfrm>
            <a:off x="2179638" y="5278438"/>
            <a:ext cx="1371600" cy="5334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dirty="0"/>
              <a:t>Recovery</a:t>
            </a:r>
          </a:p>
        </p:txBody>
      </p:sp>
      <p:sp>
        <p:nvSpPr>
          <p:cNvPr id="11272" name="AutoShape 10"/>
          <p:cNvSpPr>
            <a:spLocks noChangeArrowheads="1"/>
          </p:cNvSpPr>
          <p:nvPr/>
        </p:nvSpPr>
        <p:spPr bwMode="auto">
          <a:xfrm>
            <a:off x="2209800" y="6011863"/>
            <a:ext cx="1341438" cy="5334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dirty="0"/>
              <a:t>Lessons</a:t>
            </a:r>
          </a:p>
          <a:p>
            <a:pPr algn="ctr">
              <a:defRPr/>
            </a:pPr>
            <a:r>
              <a:rPr lang="en-US" altLang="en-US" dirty="0"/>
              <a:t>Learned</a:t>
            </a:r>
          </a:p>
        </p:txBody>
      </p:sp>
      <p:cxnSp>
        <p:nvCxnSpPr>
          <p:cNvPr id="19465" name="AutoShape 11"/>
          <p:cNvCxnSpPr>
            <a:cxnSpLocks noChangeShapeType="1"/>
            <a:stCxn id="11267" idx="2"/>
            <a:endCxn id="11268" idx="0"/>
          </p:cNvCxnSpPr>
          <p:nvPr/>
        </p:nvCxnSpPr>
        <p:spPr bwMode="auto">
          <a:xfrm rot="16200000" flipH="1">
            <a:off x="2674938" y="2620963"/>
            <a:ext cx="381000" cy="15875"/>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9466" name="AutoShape 12"/>
          <p:cNvCxnSpPr>
            <a:cxnSpLocks noChangeShapeType="1"/>
            <a:stCxn id="11268" idx="2"/>
            <a:endCxn id="11269" idx="0"/>
          </p:cNvCxnSpPr>
          <p:nvPr/>
        </p:nvCxnSpPr>
        <p:spPr bwMode="auto">
          <a:xfrm rot="16200000" flipH="1">
            <a:off x="2774951" y="3375026"/>
            <a:ext cx="214313" cy="1746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9467" name="AutoShape 13"/>
          <p:cNvCxnSpPr>
            <a:cxnSpLocks noChangeShapeType="1"/>
            <a:stCxn id="11269" idx="2"/>
            <a:endCxn id="11270" idx="0"/>
          </p:cNvCxnSpPr>
          <p:nvPr/>
        </p:nvCxnSpPr>
        <p:spPr bwMode="auto">
          <a:xfrm rot="5400000">
            <a:off x="2770189" y="4200526"/>
            <a:ext cx="223837" cy="1746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9468" name="AutoShape 14"/>
          <p:cNvCxnSpPr>
            <a:cxnSpLocks noChangeShapeType="1"/>
            <a:stCxn id="11270" idx="2"/>
            <a:endCxn id="11271" idx="0"/>
          </p:cNvCxnSpPr>
          <p:nvPr/>
        </p:nvCxnSpPr>
        <p:spPr bwMode="auto">
          <a:xfrm rot="5400000">
            <a:off x="2733676" y="5138739"/>
            <a:ext cx="271463" cy="793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9469" name="AutoShape 15"/>
          <p:cNvCxnSpPr>
            <a:cxnSpLocks noChangeShapeType="1"/>
            <a:stCxn id="11271" idx="2"/>
            <a:endCxn id="11272" idx="0"/>
          </p:cNvCxnSpPr>
          <p:nvPr/>
        </p:nvCxnSpPr>
        <p:spPr bwMode="auto">
          <a:xfrm rot="16200000" flipH="1">
            <a:off x="2772570" y="5904708"/>
            <a:ext cx="200025" cy="14287"/>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9470" name="Text Box 16"/>
          <p:cNvSpPr txBox="1">
            <a:spLocks noChangeArrowheads="1"/>
          </p:cNvSpPr>
          <p:nvPr/>
        </p:nvSpPr>
        <p:spPr bwMode="auto">
          <a:xfrm>
            <a:off x="3946525" y="2093913"/>
            <a:ext cx="2546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t>Plan PRIOR to Incident</a:t>
            </a:r>
          </a:p>
        </p:txBody>
      </p:sp>
      <p:sp>
        <p:nvSpPr>
          <p:cNvPr id="19471" name="Text Box 17"/>
          <p:cNvSpPr txBox="1">
            <a:spLocks noChangeArrowheads="1"/>
          </p:cNvSpPr>
          <p:nvPr/>
        </p:nvSpPr>
        <p:spPr bwMode="auto">
          <a:xfrm>
            <a:off x="3790950" y="2909888"/>
            <a:ext cx="352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Determine what is/has happened</a:t>
            </a:r>
          </a:p>
        </p:txBody>
      </p:sp>
      <p:sp>
        <p:nvSpPr>
          <p:cNvPr id="19472" name="Text Box 18"/>
          <p:cNvSpPr txBox="1">
            <a:spLocks noChangeArrowheads="1"/>
          </p:cNvSpPr>
          <p:nvPr/>
        </p:nvSpPr>
        <p:spPr bwMode="auto">
          <a:xfrm>
            <a:off x="3938588" y="3490913"/>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Limit incident</a:t>
            </a:r>
          </a:p>
        </p:txBody>
      </p:sp>
      <p:sp>
        <p:nvSpPr>
          <p:cNvPr id="19473" name="Text Box 19"/>
          <p:cNvSpPr txBox="1">
            <a:spLocks noChangeArrowheads="1"/>
          </p:cNvSpPr>
          <p:nvPr/>
        </p:nvSpPr>
        <p:spPr bwMode="auto">
          <a:xfrm>
            <a:off x="3738563" y="4335463"/>
            <a:ext cx="2508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t>Determine and remove</a:t>
            </a:r>
          </a:p>
          <a:p>
            <a:pPr algn="ctr"/>
            <a:r>
              <a:rPr lang="en-US" altLang="en-US"/>
              <a:t>root cause </a:t>
            </a:r>
          </a:p>
        </p:txBody>
      </p:sp>
      <p:sp>
        <p:nvSpPr>
          <p:cNvPr id="19474" name="Text Box 21"/>
          <p:cNvSpPr txBox="1">
            <a:spLocks noChangeArrowheads="1"/>
          </p:cNvSpPr>
          <p:nvPr/>
        </p:nvSpPr>
        <p:spPr bwMode="auto">
          <a:xfrm>
            <a:off x="3941763" y="5202238"/>
            <a:ext cx="2000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t>Return operations</a:t>
            </a:r>
          </a:p>
          <a:p>
            <a:pPr algn="ctr"/>
            <a:r>
              <a:rPr lang="en-US" altLang="en-US"/>
              <a:t>to normal</a:t>
            </a:r>
          </a:p>
        </p:txBody>
      </p:sp>
      <p:sp>
        <p:nvSpPr>
          <p:cNvPr id="19475" name="Text Box 22"/>
          <p:cNvSpPr txBox="1">
            <a:spLocks noChangeArrowheads="1"/>
          </p:cNvSpPr>
          <p:nvPr/>
        </p:nvSpPr>
        <p:spPr bwMode="auto">
          <a:xfrm>
            <a:off x="3790950" y="5957888"/>
            <a:ext cx="2457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a:t>Process improvement:</a:t>
            </a:r>
          </a:p>
          <a:p>
            <a:pPr algn="ctr"/>
            <a:r>
              <a:rPr lang="en-US" altLang="en-US"/>
              <a:t>Plan for the future</a:t>
            </a:r>
          </a:p>
        </p:txBody>
      </p:sp>
      <p:sp>
        <p:nvSpPr>
          <p:cNvPr id="30" name="AutoShape 7"/>
          <p:cNvSpPr>
            <a:spLocks noChangeArrowheads="1"/>
          </p:cNvSpPr>
          <p:nvPr/>
        </p:nvSpPr>
        <p:spPr bwMode="auto">
          <a:xfrm>
            <a:off x="6248400" y="4321175"/>
            <a:ext cx="1371600" cy="4572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dirty="0"/>
              <a:t>Notification</a:t>
            </a:r>
          </a:p>
        </p:txBody>
      </p:sp>
      <p:sp>
        <p:nvSpPr>
          <p:cNvPr id="31" name="AutoShape 7"/>
          <p:cNvSpPr>
            <a:spLocks noChangeArrowheads="1"/>
          </p:cNvSpPr>
          <p:nvPr/>
        </p:nvSpPr>
        <p:spPr bwMode="auto">
          <a:xfrm>
            <a:off x="6248400" y="5195888"/>
            <a:ext cx="1371600" cy="533400"/>
          </a:xfrm>
          <a:prstGeom prst="roundRect">
            <a:avLst>
              <a:gd name="adj" fmla="val 16667"/>
            </a:avLst>
          </a:prstGeom>
          <a:solidFill>
            <a:schemeClr val="bg1">
              <a:lumMod val="85000"/>
            </a:schemeClr>
          </a:solidFill>
          <a:ln w="9525">
            <a:solidFill>
              <a:schemeClr val="tx1"/>
            </a:solidFill>
            <a:round/>
            <a:headEnd/>
            <a:tailEnd/>
          </a:ln>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en-US" dirty="0"/>
              <a:t>Ex-Post</a:t>
            </a:r>
          </a:p>
          <a:p>
            <a:pPr algn="ctr">
              <a:defRPr/>
            </a:pPr>
            <a:r>
              <a:rPr lang="en-US" altLang="en-US" dirty="0"/>
              <a:t>Response</a:t>
            </a:r>
          </a:p>
        </p:txBody>
      </p:sp>
      <p:cxnSp>
        <p:nvCxnSpPr>
          <p:cNvPr id="19478" name="Elbow Connector 23"/>
          <p:cNvCxnSpPr>
            <a:cxnSpLocks noChangeShapeType="1"/>
            <a:stCxn id="11269" idx="2"/>
            <a:endCxn id="30" idx="0"/>
          </p:cNvCxnSpPr>
          <p:nvPr/>
        </p:nvCxnSpPr>
        <p:spPr bwMode="auto">
          <a:xfrm rot="16200000" flipH="1">
            <a:off x="4800601" y="2187576"/>
            <a:ext cx="223837" cy="4043362"/>
          </a:xfrm>
          <a:prstGeom prst="bent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479" name="Straight Arrow Connector 25"/>
          <p:cNvCxnSpPr>
            <a:cxnSpLocks noChangeShapeType="1"/>
            <a:stCxn id="30" idx="2"/>
            <a:endCxn id="31" idx="0"/>
          </p:cNvCxnSpPr>
          <p:nvPr/>
        </p:nvCxnSpPr>
        <p:spPr bwMode="auto">
          <a:xfrm>
            <a:off x="6934200" y="4778376"/>
            <a:ext cx="0" cy="41751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9480" name="TextBox 26"/>
          <p:cNvSpPr txBox="1">
            <a:spLocks noChangeArrowheads="1"/>
          </p:cNvSpPr>
          <p:nvPr/>
        </p:nvSpPr>
        <p:spPr bwMode="auto">
          <a:xfrm>
            <a:off x="7732714" y="4303713"/>
            <a:ext cx="17875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Notify any data </a:t>
            </a:r>
          </a:p>
          <a:p>
            <a:r>
              <a:rPr lang="en-US" altLang="en-US"/>
              <a:t>breach victims</a:t>
            </a:r>
          </a:p>
        </p:txBody>
      </p:sp>
      <p:sp>
        <p:nvSpPr>
          <p:cNvPr id="19481" name="TextBox 27"/>
          <p:cNvSpPr txBox="1">
            <a:spLocks noChangeArrowheads="1"/>
          </p:cNvSpPr>
          <p:nvPr/>
        </p:nvSpPr>
        <p:spPr bwMode="auto">
          <a:xfrm>
            <a:off x="3946526" y="3840164"/>
            <a:ext cx="1724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[If data breach]</a:t>
            </a:r>
          </a:p>
        </p:txBody>
      </p:sp>
      <p:sp>
        <p:nvSpPr>
          <p:cNvPr id="19482" name="TextBox 11263"/>
          <p:cNvSpPr txBox="1">
            <a:spLocks noChangeArrowheads="1"/>
          </p:cNvSpPr>
          <p:nvPr/>
        </p:nvSpPr>
        <p:spPr bwMode="auto">
          <a:xfrm>
            <a:off x="7853364" y="5222876"/>
            <a:ext cx="2327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Establish call center,</a:t>
            </a:r>
          </a:p>
          <a:p>
            <a:r>
              <a:rPr lang="en-US" altLang="en-US"/>
              <a:t>reparation activities</a:t>
            </a:r>
          </a:p>
        </p:txBody>
      </p:sp>
    </p:spTree>
    <p:extLst>
      <p:ext uri="{BB962C8B-B14F-4D97-AF65-F5344CB8AC3E}">
        <p14:creationId xmlns:p14="http://schemas.microsoft.com/office/powerpoint/2010/main" val="76910263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IDS vs IPS</a:t>
            </a:r>
          </a:p>
        </p:txBody>
      </p:sp>
      <p:pic>
        <p:nvPicPr>
          <p:cNvPr id="4" name="Content Placeholder 3"/>
          <p:cNvPicPr>
            <a:picLocks noGrp="1" noChangeAspect="1"/>
          </p:cNvPicPr>
          <p:nvPr>
            <p:ph idx="1"/>
          </p:nvPr>
        </p:nvPicPr>
        <p:blipFill>
          <a:blip r:embed="rId2"/>
          <a:stretch>
            <a:fillRect/>
          </a:stretch>
        </p:blipFill>
        <p:spPr>
          <a:xfrm>
            <a:off x="3576703" y="692420"/>
            <a:ext cx="8104757" cy="5473160"/>
          </a:xfrm>
          <a:prstGeom prst="rect">
            <a:avLst/>
          </a:prstGeom>
        </p:spPr>
      </p:pic>
    </p:spTree>
    <p:extLst>
      <p:ext uri="{BB962C8B-B14F-4D97-AF65-F5344CB8AC3E}">
        <p14:creationId xmlns:p14="http://schemas.microsoft.com/office/powerpoint/2010/main" val="828984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en-US" altLang="en-US" sz="3600" dirty="0">
                <a:ea typeface="Calibri" panose="020F0502020204030204" pitchFamily="34" charset="0"/>
                <a:cs typeface="Lucida Sans" panose="020B0602030504020204" pitchFamily="34" charset="0"/>
              </a:rPr>
              <a:t>Stage 1: </a:t>
            </a:r>
            <a:r>
              <a:rPr lang="en-US" altLang="en-US" sz="4900" dirty="0">
                <a:ea typeface="Calibri" panose="020F0502020204030204" pitchFamily="34" charset="0"/>
                <a:cs typeface="Lucida Sans" panose="020B0602030504020204" pitchFamily="34" charset="0"/>
              </a:rPr>
              <a:t>Preparation</a:t>
            </a:r>
          </a:p>
        </p:txBody>
      </p:sp>
      <p:sp>
        <p:nvSpPr>
          <p:cNvPr id="21507" name="Rectangle 3"/>
          <p:cNvSpPr>
            <a:spLocks noGrp="1" noChangeArrowheads="1"/>
          </p:cNvSpPr>
          <p:nvPr>
            <p:ph idx="1"/>
          </p:nvPr>
        </p:nvSpPr>
        <p:spPr/>
        <p:txBody>
          <a:bodyPr>
            <a:normAutofit/>
          </a:bodyPr>
          <a:lstStyle/>
          <a:p>
            <a:pPr>
              <a:lnSpc>
                <a:spcPct val="90000"/>
              </a:lnSpc>
            </a:pPr>
            <a:r>
              <a:rPr lang="en-US" altLang="en-US" sz="2000" dirty="0">
                <a:latin typeface="Calibri" panose="020F0502020204030204" pitchFamily="34" charset="0"/>
                <a:ea typeface="ヒラギノ角ゴ Pro W3"/>
                <a:cs typeface="ヒラギノ角ゴ Pro W3"/>
              </a:rPr>
              <a:t>What shall we do if different types of incidents occur?  (BIA helps)</a:t>
            </a:r>
          </a:p>
          <a:p>
            <a:pPr>
              <a:lnSpc>
                <a:spcPct val="90000"/>
              </a:lnSpc>
            </a:pPr>
            <a:r>
              <a:rPr lang="en-US" altLang="en-US" sz="2000" dirty="0">
                <a:latin typeface="Calibri" panose="020F0502020204030204" pitchFamily="34" charset="0"/>
                <a:ea typeface="ヒラギノ角ゴ Pro W3"/>
                <a:cs typeface="ヒラギノ角ゴ Pro W3"/>
              </a:rPr>
              <a:t>When is the incident management team called?</a:t>
            </a:r>
          </a:p>
          <a:p>
            <a:pPr>
              <a:lnSpc>
                <a:spcPct val="90000"/>
              </a:lnSpc>
            </a:pPr>
            <a:r>
              <a:rPr lang="en-US" altLang="en-US" sz="2000" dirty="0">
                <a:latin typeface="Calibri" panose="020F0502020204030204" pitchFamily="34" charset="0"/>
                <a:ea typeface="ヒラギノ角ゴ Pro W3"/>
                <a:cs typeface="ヒラギノ角ゴ Pro W3"/>
              </a:rPr>
              <a:t>How can governmental agencies or law enforcement help?</a:t>
            </a:r>
          </a:p>
          <a:p>
            <a:pPr>
              <a:lnSpc>
                <a:spcPct val="90000"/>
              </a:lnSpc>
            </a:pPr>
            <a:r>
              <a:rPr lang="en-US" altLang="en-US" sz="2000" dirty="0">
                <a:latin typeface="Calibri" panose="020F0502020204030204" pitchFamily="34" charset="0"/>
                <a:ea typeface="ヒラギノ角ゴ Pro W3"/>
                <a:cs typeface="ヒラギノ角ゴ Pro W3"/>
              </a:rPr>
              <a:t>When do we involve law enforcement?</a:t>
            </a:r>
          </a:p>
          <a:p>
            <a:pPr>
              <a:lnSpc>
                <a:spcPct val="90000"/>
              </a:lnSpc>
            </a:pPr>
            <a:r>
              <a:rPr lang="en-US" altLang="en-US" sz="2000" dirty="0">
                <a:latin typeface="Calibri" panose="020F0502020204030204" pitchFamily="34" charset="0"/>
                <a:ea typeface="ヒラギノ角ゴ Pro W3"/>
                <a:cs typeface="ヒラギノ角ゴ Pro W3"/>
              </a:rPr>
              <a:t>What equipment do we need to handle an incident?</a:t>
            </a:r>
          </a:p>
          <a:p>
            <a:pPr>
              <a:lnSpc>
                <a:spcPct val="90000"/>
              </a:lnSpc>
            </a:pPr>
            <a:r>
              <a:rPr lang="en-US" altLang="en-US" sz="2000" dirty="0">
                <a:latin typeface="Calibri" panose="020F0502020204030204" pitchFamily="34" charset="0"/>
                <a:ea typeface="ヒラギノ角ゴ Pro W3"/>
                <a:cs typeface="ヒラギノ角ゴ Pro W3"/>
              </a:rPr>
              <a:t>What shall we do to prevent or discourage incidents from occurring? (e.g. banners, policies)</a:t>
            </a:r>
          </a:p>
          <a:p>
            <a:pPr>
              <a:lnSpc>
                <a:spcPct val="90000"/>
              </a:lnSpc>
            </a:pPr>
            <a:r>
              <a:rPr lang="en-US" altLang="en-US" sz="2000" dirty="0">
                <a:latin typeface="Calibri" panose="020F0502020204030204" pitchFamily="34" charset="0"/>
                <a:ea typeface="ヒラギノ角ゴ Pro W3"/>
                <a:cs typeface="ヒラギノ角ゴ Pro W3"/>
              </a:rPr>
              <a:t>Where on-site &amp; off-site shall we keep the IRP?  </a:t>
            </a:r>
          </a:p>
        </p:txBody>
      </p:sp>
    </p:spTree>
    <p:extLst>
      <p:ext uri="{BB962C8B-B14F-4D97-AF65-F5344CB8AC3E}">
        <p14:creationId xmlns:p14="http://schemas.microsoft.com/office/powerpoint/2010/main" val="90262675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r>
              <a:rPr lang="en-US" altLang="en-US" sz="4900" dirty="0">
                <a:ea typeface="Calibri" panose="020F0502020204030204" pitchFamily="34" charset="0"/>
                <a:cs typeface="Lucida Sans" panose="020B0602030504020204" pitchFamily="34" charset="0"/>
              </a:rPr>
              <a:t>Stage</a:t>
            </a:r>
            <a:r>
              <a:rPr lang="en-US" altLang="en-US" sz="3600" dirty="0">
                <a:ea typeface="Calibri" panose="020F0502020204030204" pitchFamily="34" charset="0"/>
                <a:cs typeface="Lucida Sans" panose="020B0602030504020204" pitchFamily="34" charset="0"/>
              </a:rPr>
              <a:t> 1: Preparation</a:t>
            </a:r>
          </a:p>
        </p:txBody>
      </p:sp>
      <p:sp>
        <p:nvSpPr>
          <p:cNvPr id="21507" name="Rectangle 3"/>
          <p:cNvSpPr>
            <a:spLocks noGrp="1" noChangeArrowheads="1"/>
          </p:cNvSpPr>
          <p:nvPr>
            <p:ph idx="1"/>
          </p:nvPr>
        </p:nvSpPr>
        <p:spPr/>
        <p:txBody>
          <a:bodyPr>
            <a:normAutofit/>
          </a:bodyPr>
          <a:lstStyle/>
          <a:p>
            <a:pPr>
              <a:lnSpc>
                <a:spcPct val="90000"/>
              </a:lnSpc>
            </a:pPr>
            <a:r>
              <a:rPr lang="en-US" altLang="en-US" sz="2000" dirty="0">
                <a:latin typeface="Calibri" panose="020F0502020204030204" pitchFamily="34" charset="0"/>
                <a:ea typeface="ヒラギノ角ゴ Pro W3"/>
                <a:cs typeface="ヒラギノ角ゴ Pro W3"/>
              </a:rPr>
              <a:t>Data Collection</a:t>
            </a:r>
          </a:p>
          <a:p>
            <a:pPr>
              <a:lnSpc>
                <a:spcPct val="90000"/>
              </a:lnSpc>
            </a:pPr>
            <a:r>
              <a:rPr lang="en-US" altLang="en-US" sz="2000" dirty="0" err="1">
                <a:latin typeface="Calibri" panose="020F0502020204030204" pitchFamily="34" charset="0"/>
                <a:ea typeface="ヒラギノ角ゴ Pro W3"/>
                <a:cs typeface="ヒラギノ角ゴ Pro W3"/>
              </a:rPr>
              <a:t>SkillsSet</a:t>
            </a:r>
            <a:r>
              <a:rPr lang="en-US" altLang="en-US" sz="2000" dirty="0">
                <a:latin typeface="Calibri" panose="020F0502020204030204" pitchFamily="34" charset="0"/>
                <a:ea typeface="ヒラギノ角ゴ Pro W3"/>
                <a:cs typeface="ヒラギノ角ゴ Pro W3"/>
              </a:rPr>
              <a:t> - Team</a:t>
            </a:r>
          </a:p>
          <a:p>
            <a:pPr>
              <a:lnSpc>
                <a:spcPct val="90000"/>
              </a:lnSpc>
            </a:pPr>
            <a:r>
              <a:rPr lang="en-US" altLang="en-US" sz="2000" dirty="0">
                <a:latin typeface="Calibri" panose="020F0502020204030204" pitchFamily="34" charset="0"/>
                <a:ea typeface="ヒラギノ角ゴ Pro W3"/>
                <a:cs typeface="ヒラギノ角ゴ Pro W3"/>
              </a:rPr>
              <a:t>Appropriate Authority</a:t>
            </a:r>
          </a:p>
          <a:p>
            <a:pPr>
              <a:lnSpc>
                <a:spcPct val="90000"/>
              </a:lnSpc>
            </a:pPr>
            <a:r>
              <a:rPr lang="en-US" altLang="en-US" sz="2000" dirty="0">
                <a:latin typeface="Calibri" panose="020F0502020204030204" pitchFamily="34" charset="0"/>
                <a:ea typeface="ヒラギノ角ゴ Pro W3"/>
                <a:cs typeface="ヒラギノ角ゴ Pro W3"/>
              </a:rPr>
              <a:t>Existing Assets</a:t>
            </a:r>
          </a:p>
        </p:txBody>
      </p:sp>
    </p:spTree>
    <p:extLst>
      <p:ext uri="{BB962C8B-B14F-4D97-AF65-F5344CB8AC3E}">
        <p14:creationId xmlns:p14="http://schemas.microsoft.com/office/powerpoint/2010/main" val="409070501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en-US" altLang="en-US" sz="3600" dirty="0">
                <a:ea typeface="Calibri" panose="020F0502020204030204" pitchFamily="34" charset="0"/>
                <a:cs typeface="Lucida Sans" panose="020B0602030504020204" pitchFamily="34" charset="0"/>
              </a:rPr>
              <a:t>Preparation - Data Collection</a:t>
            </a:r>
          </a:p>
        </p:txBody>
      </p:sp>
      <p:sp>
        <p:nvSpPr>
          <p:cNvPr id="22531" name="Rectangle 3"/>
          <p:cNvSpPr>
            <a:spLocks noGrp="1" noChangeArrowheads="1"/>
          </p:cNvSpPr>
          <p:nvPr>
            <p:ph idx="1"/>
          </p:nvPr>
        </p:nvSpPr>
        <p:spPr/>
        <p:txBody>
          <a:bodyPr>
            <a:noAutofit/>
          </a:bodyPr>
          <a:lstStyle/>
          <a:p>
            <a:pPr>
              <a:lnSpc>
                <a:spcPct val="80000"/>
              </a:lnSpc>
              <a:buFont typeface="Wingdings" panose="05000000000000000000" pitchFamily="2" charset="2"/>
              <a:buNone/>
            </a:pPr>
            <a:r>
              <a:rPr lang="en-US" altLang="en-US" sz="2000" b="1" dirty="0">
                <a:latin typeface="Calibri" panose="020F0502020204030204" pitchFamily="34" charset="0"/>
                <a:ea typeface="ヒラギノ角ゴ Pro W3"/>
                <a:cs typeface="ヒラギノ角ゴ Pro W3"/>
              </a:rPr>
              <a:t>Proactive Detection</a:t>
            </a:r>
            <a:r>
              <a:rPr lang="en-US" altLang="en-US" sz="2000" dirty="0">
                <a:latin typeface="Calibri" panose="020F0502020204030204" pitchFamily="34" charset="0"/>
                <a:ea typeface="ヒラギノ角ゴ Pro W3"/>
                <a:cs typeface="ヒラギノ角ゴ Pro W3"/>
              </a:rPr>
              <a:t> includes:</a:t>
            </a:r>
          </a:p>
          <a:p>
            <a:pPr>
              <a:lnSpc>
                <a:spcPct val="80000"/>
              </a:lnSpc>
            </a:pPr>
            <a:r>
              <a:rPr lang="en-US" altLang="en-US" sz="2000" dirty="0">
                <a:latin typeface="Calibri" panose="020F0502020204030204" pitchFamily="34" charset="0"/>
                <a:ea typeface="ヒラギノ角ゴ Pro W3"/>
                <a:cs typeface="ヒラギノ角ゴ Pro W3"/>
              </a:rPr>
              <a:t>Network Intrusion Detection/Prevention System (NIDS/NIPS)</a:t>
            </a:r>
          </a:p>
          <a:p>
            <a:pPr>
              <a:lnSpc>
                <a:spcPct val="80000"/>
              </a:lnSpc>
            </a:pPr>
            <a:r>
              <a:rPr lang="en-US" altLang="en-US" sz="2000" dirty="0">
                <a:latin typeface="Calibri" panose="020F0502020204030204" pitchFamily="34" charset="0"/>
                <a:ea typeface="ヒラギノ角ゴ Pro W3"/>
                <a:cs typeface="ヒラギノ角ゴ Pro W3"/>
              </a:rPr>
              <a:t>Host Intrusion Detection/Prevention System (HIDS/HIPS) </a:t>
            </a:r>
          </a:p>
          <a:p>
            <a:pPr>
              <a:lnSpc>
                <a:spcPct val="80000"/>
              </a:lnSpc>
            </a:pPr>
            <a:r>
              <a:rPr lang="en-US" altLang="en-US" sz="2000" dirty="0">
                <a:latin typeface="Calibri" panose="020F0502020204030204" pitchFamily="34" charset="0"/>
                <a:ea typeface="ヒラギノ角ゴ Pro W3"/>
                <a:cs typeface="ヒラギノ角ゴ Pro W3"/>
              </a:rPr>
              <a:t>Antivirus, Endpoint Security Suite</a:t>
            </a:r>
          </a:p>
          <a:p>
            <a:pPr>
              <a:lnSpc>
                <a:spcPct val="80000"/>
              </a:lnSpc>
            </a:pPr>
            <a:r>
              <a:rPr lang="en-US" altLang="en-US" sz="2000" dirty="0">
                <a:latin typeface="Calibri" panose="020F0502020204030204" pitchFamily="34" charset="0"/>
                <a:ea typeface="ヒラギノ角ゴ Pro W3"/>
                <a:cs typeface="ヒラギノ角ゴ Pro W3"/>
              </a:rPr>
              <a:t>Security Information and Event Management (Logs)</a:t>
            </a:r>
          </a:p>
          <a:p>
            <a:pPr>
              <a:lnSpc>
                <a:spcPct val="80000"/>
              </a:lnSpc>
            </a:pPr>
            <a:r>
              <a:rPr lang="en-US" altLang="en-US" sz="2000" dirty="0">
                <a:latin typeface="Calibri" panose="020F0502020204030204" pitchFamily="34" charset="0"/>
                <a:ea typeface="ヒラギノ角ゴ Pro W3"/>
                <a:cs typeface="ヒラギノ角ゴ Pro W3"/>
              </a:rPr>
              <a:t>Vulnerability/audit testing</a:t>
            </a:r>
          </a:p>
          <a:p>
            <a:pPr>
              <a:lnSpc>
                <a:spcPct val="80000"/>
              </a:lnSpc>
            </a:pPr>
            <a:r>
              <a:rPr lang="en-US" altLang="en-US" sz="2000" dirty="0">
                <a:latin typeface="Calibri" panose="020F0502020204030204" pitchFamily="34" charset="0"/>
                <a:ea typeface="ヒラギノ角ゴ Pro W3"/>
                <a:cs typeface="ヒラギノ角ゴ Pro W3"/>
              </a:rPr>
              <a:t>System Baselines, Sniffer</a:t>
            </a:r>
          </a:p>
          <a:p>
            <a:pPr>
              <a:lnSpc>
                <a:spcPct val="80000"/>
              </a:lnSpc>
            </a:pPr>
            <a:r>
              <a:rPr lang="en-US" altLang="en-US" sz="2000" dirty="0">
                <a:latin typeface="Calibri" panose="020F0502020204030204" pitchFamily="34" charset="0"/>
                <a:ea typeface="ヒラギノ角ゴ Pro W3"/>
                <a:cs typeface="ヒラギノ角ゴ Pro W3"/>
              </a:rPr>
              <a:t>Centralized Incident Management System </a:t>
            </a:r>
          </a:p>
          <a:p>
            <a:pPr marL="342900" lvl="1" indent="-342900">
              <a:lnSpc>
                <a:spcPct val="80000"/>
              </a:lnSpc>
            </a:pPr>
            <a:r>
              <a:rPr lang="en-US" altLang="en-US" sz="2000" dirty="0">
                <a:latin typeface="Calibri" panose="020F0502020204030204" pitchFamily="34" charset="0"/>
                <a:ea typeface="ヒラギノ角ゴ Pro W3"/>
                <a:cs typeface="ヒラギノ角ゴ Pro W3"/>
              </a:rPr>
              <a:t>Input: Server, system logs</a:t>
            </a:r>
          </a:p>
          <a:p>
            <a:pPr marL="342900" lvl="1" indent="-342900">
              <a:lnSpc>
                <a:spcPct val="80000"/>
              </a:lnSpc>
            </a:pPr>
            <a:r>
              <a:rPr lang="en-US" altLang="en-US" sz="2000" dirty="0">
                <a:latin typeface="Calibri" panose="020F0502020204030204" pitchFamily="34" charset="0"/>
                <a:ea typeface="ヒラギノ角ゴ Pro W3"/>
                <a:cs typeface="ヒラギノ角ゴ Pro W3"/>
              </a:rPr>
              <a:t>Coordinates &amp; co-relates logs from many systems</a:t>
            </a:r>
          </a:p>
          <a:p>
            <a:pPr marL="342900" lvl="1" indent="-342900">
              <a:lnSpc>
                <a:spcPct val="80000"/>
              </a:lnSpc>
            </a:pPr>
            <a:r>
              <a:rPr lang="en-US" altLang="en-US" sz="2000" dirty="0">
                <a:latin typeface="Calibri" panose="020F0502020204030204" pitchFamily="34" charset="0"/>
                <a:ea typeface="ヒラギノ角ゴ Pro W3"/>
                <a:cs typeface="ヒラギノ角ゴ Pro W3"/>
              </a:rPr>
              <a:t>Tracks status of incidents to closure</a:t>
            </a:r>
          </a:p>
          <a:p>
            <a:pPr>
              <a:lnSpc>
                <a:spcPct val="80000"/>
              </a:lnSpc>
              <a:buFont typeface="Wingdings" panose="05000000000000000000" pitchFamily="2" charset="2"/>
              <a:buNone/>
            </a:pPr>
            <a:r>
              <a:rPr lang="en-US" altLang="en-US" sz="2000" b="1" dirty="0">
                <a:latin typeface="Calibri" panose="020F0502020204030204" pitchFamily="34" charset="0"/>
                <a:ea typeface="ヒラギノ角ゴ Pro W3"/>
                <a:cs typeface="ヒラギノ角ゴ Pro W3"/>
              </a:rPr>
              <a:t>Reactive Detection</a:t>
            </a:r>
            <a:r>
              <a:rPr lang="en-US" altLang="en-US" sz="2000" dirty="0">
                <a:latin typeface="Calibri" panose="020F0502020204030204" pitchFamily="34" charset="0"/>
                <a:ea typeface="ヒラギノ角ゴ Pro W3"/>
                <a:cs typeface="ヒラギノ角ゴ Pro W3"/>
              </a:rPr>
              <a:t>: Reports of unusual or suspicious activity</a:t>
            </a:r>
          </a:p>
        </p:txBody>
      </p:sp>
    </p:spTree>
    <p:extLst>
      <p:ext uri="{BB962C8B-B14F-4D97-AF65-F5344CB8AC3E}">
        <p14:creationId xmlns:p14="http://schemas.microsoft.com/office/powerpoint/2010/main" val="199292296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r>
              <a:rPr lang="en-US" altLang="en-US" sz="4400" dirty="0">
                <a:ea typeface="Calibri" panose="020F0502020204030204" pitchFamily="34" charset="0"/>
                <a:cs typeface="Lucida Sans" panose="020B0602030504020204" pitchFamily="34" charset="0"/>
              </a:rPr>
              <a:t>Incidents may include…</a:t>
            </a:r>
          </a:p>
        </p:txBody>
      </p:sp>
      <p:sp>
        <p:nvSpPr>
          <p:cNvPr id="24580" name="Content Placeholder 3"/>
          <p:cNvSpPr>
            <a:spLocks noGrp="1"/>
          </p:cNvSpPr>
          <p:nvPr>
            <p:ph idx="1"/>
          </p:nvPr>
        </p:nvSpPr>
        <p:spPr/>
        <p:txBody>
          <a:bodyPr>
            <a:normAutofit/>
          </a:bodyPr>
          <a:lstStyle/>
          <a:p>
            <a:pPr marL="0" indent="0">
              <a:buNone/>
            </a:pPr>
            <a:r>
              <a:rPr lang="en-US" altLang="en-US" sz="2000" dirty="0">
                <a:latin typeface="Calibri" panose="020F0502020204030204" pitchFamily="34" charset="0"/>
                <a:ea typeface="ヒラギノ角ゴ Pro W3"/>
                <a:cs typeface="ヒラギノ角ゴ Pro W3"/>
              </a:rPr>
              <a:t>IT Detects</a:t>
            </a:r>
          </a:p>
          <a:p>
            <a:r>
              <a:rPr lang="en-US" altLang="en-US" sz="2000" dirty="0">
                <a:latin typeface="Calibri" panose="020F0502020204030204" pitchFamily="34" charset="0"/>
                <a:ea typeface="ヒラギノ角ゴ Pro W3"/>
                <a:cs typeface="ヒラギノ角ゴ Pro W3"/>
              </a:rPr>
              <a:t>a device (firewall, router or server) issues serious alarm(s) </a:t>
            </a:r>
          </a:p>
          <a:p>
            <a:r>
              <a:rPr lang="en-US" altLang="en-US" sz="2000" dirty="0">
                <a:latin typeface="Calibri" panose="020F0502020204030204" pitchFamily="34" charset="0"/>
                <a:ea typeface="ヒラギノ角ゴ Pro W3"/>
                <a:cs typeface="ヒラギノ角ゴ Pro W3"/>
              </a:rPr>
              <a:t>an IDS/IPS recognizes an irregular pattern:</a:t>
            </a:r>
          </a:p>
          <a:p>
            <a:pPr marL="342900" lvl="1" indent="-342900"/>
            <a:r>
              <a:rPr lang="en-US" altLang="en-US" sz="2000" dirty="0">
                <a:latin typeface="Calibri" panose="020F0502020204030204" pitchFamily="34" charset="0"/>
                <a:ea typeface="ヒラギノ角ゴ Pro W3"/>
                <a:cs typeface="ヒラギノ角ゴ Pro W3"/>
              </a:rPr>
              <a:t>unusually high traffic, </a:t>
            </a:r>
          </a:p>
          <a:p>
            <a:pPr marL="342900" lvl="1" indent="-342900"/>
            <a:r>
              <a:rPr lang="en-US" altLang="en-US" sz="2000" dirty="0">
                <a:latin typeface="Calibri" panose="020F0502020204030204" pitchFamily="34" charset="0"/>
                <a:ea typeface="ヒラギノ角ゴ Pro W3"/>
                <a:cs typeface="ヒラギノ角ゴ Pro W3"/>
              </a:rPr>
              <a:t>inappropriate file transfer </a:t>
            </a:r>
          </a:p>
          <a:p>
            <a:pPr marL="342900" lvl="1" indent="-342900"/>
            <a:r>
              <a:rPr lang="en-US" altLang="en-US" sz="2000" dirty="0">
                <a:latin typeface="Calibri" panose="020F0502020204030204" pitchFamily="34" charset="0"/>
                <a:ea typeface="ヒラギノ角ゴ Pro W3"/>
                <a:cs typeface="ヒラギノ角ゴ Pro W3"/>
              </a:rPr>
              <a:t>changes in protocol use</a:t>
            </a:r>
          </a:p>
          <a:p>
            <a:r>
              <a:rPr lang="en-US" altLang="en-US" sz="2000" dirty="0">
                <a:latin typeface="Calibri" panose="020F0502020204030204" pitchFamily="34" charset="0"/>
                <a:ea typeface="ヒラギノ角ゴ Pro W3"/>
                <a:cs typeface="ヒラギノ角ゴ Pro W3"/>
              </a:rPr>
              <a:t>unexplained system crashes or </a:t>
            </a:r>
          </a:p>
          <a:p>
            <a:r>
              <a:rPr lang="en-US" altLang="en-US" sz="2000" dirty="0">
                <a:latin typeface="Calibri" panose="020F0502020204030204" pitchFamily="34" charset="0"/>
                <a:ea typeface="ヒラギノ角ゴ Pro W3"/>
                <a:cs typeface="ヒラギノ角ゴ Pro W3"/>
              </a:rPr>
              <a:t>unexplained connection terminations</a:t>
            </a:r>
          </a:p>
        </p:txBody>
      </p:sp>
      <p:sp>
        <p:nvSpPr>
          <p:cNvPr id="24581" name="Text Placeholder 4"/>
          <p:cNvSpPr>
            <a:spLocks noGrp="1"/>
          </p:cNvSpPr>
          <p:nvPr>
            <p:ph type="body" sz="quarter" idx="4294967295"/>
          </p:nvPr>
        </p:nvSpPr>
        <p:spPr>
          <a:xfrm>
            <a:off x="8150225" y="534815"/>
            <a:ext cx="4041775" cy="639763"/>
          </a:xfrm>
        </p:spPr>
        <p:txBody>
          <a:bodyPr>
            <a:normAutofit/>
          </a:bodyPr>
          <a:lstStyle/>
          <a:p>
            <a:r>
              <a:rPr lang="en-US" altLang="en-US" sz="2000" dirty="0">
                <a:latin typeface="Calibri" panose="020F0502020204030204" pitchFamily="34" charset="0"/>
                <a:ea typeface="ヒラギノ角ゴ Pro W3"/>
                <a:cs typeface="ヒラギノ角ゴ Pro W3"/>
              </a:rPr>
              <a:t>Employees Reports</a:t>
            </a:r>
          </a:p>
        </p:txBody>
      </p:sp>
      <p:sp>
        <p:nvSpPr>
          <p:cNvPr id="24582" name="Content Placeholder 5"/>
          <p:cNvSpPr>
            <a:spLocks noGrp="1"/>
          </p:cNvSpPr>
          <p:nvPr>
            <p:ph sz="quarter" idx="4294967295"/>
          </p:nvPr>
        </p:nvSpPr>
        <p:spPr>
          <a:xfrm>
            <a:off x="8150225" y="1032193"/>
            <a:ext cx="4041775" cy="3951287"/>
          </a:xfrm>
        </p:spPr>
        <p:txBody>
          <a:bodyPr>
            <a:noAutofit/>
          </a:bodyPr>
          <a:lstStyle/>
          <a:p>
            <a:r>
              <a:rPr lang="en-US" altLang="en-US" sz="2000" dirty="0">
                <a:latin typeface="Calibri" panose="020F0502020204030204" pitchFamily="34" charset="0"/>
                <a:ea typeface="ヒラギノ角ゴ Pro W3"/>
                <a:cs typeface="ヒラギノ角ゴ Pro W3"/>
              </a:rPr>
              <a:t>Malware</a:t>
            </a:r>
          </a:p>
          <a:p>
            <a:r>
              <a:rPr lang="en-US" altLang="en-US" sz="2000" dirty="0">
                <a:latin typeface="Calibri" panose="020F0502020204030204" pitchFamily="34" charset="0"/>
                <a:ea typeface="ヒラギノ角ゴ Pro W3"/>
                <a:cs typeface="ヒラギノ角ゴ Pro W3"/>
              </a:rPr>
              <a:t>Violations of policy</a:t>
            </a:r>
          </a:p>
          <a:p>
            <a:r>
              <a:rPr lang="en-US" altLang="en-US" sz="2000" dirty="0">
                <a:latin typeface="Calibri" panose="020F0502020204030204" pitchFamily="34" charset="0"/>
                <a:ea typeface="ヒラギノ角ゴ Pro W3"/>
                <a:cs typeface="ヒラギノ角ゴ Pro W3"/>
              </a:rPr>
              <a:t>Data breach: </a:t>
            </a:r>
          </a:p>
          <a:p>
            <a:pPr marL="342900" lvl="1" indent="-342900"/>
            <a:r>
              <a:rPr lang="en-US" altLang="en-US" sz="2000" dirty="0">
                <a:latin typeface="Calibri" panose="020F0502020204030204" pitchFamily="34" charset="0"/>
                <a:ea typeface="ヒラギノ角ゴ Pro W3"/>
                <a:cs typeface="ヒラギノ角ゴ Pro W3"/>
              </a:rPr>
              <a:t>stolen laptop, memory </a:t>
            </a:r>
          </a:p>
          <a:p>
            <a:pPr marL="342900" lvl="1" indent="-342900"/>
            <a:r>
              <a:rPr lang="en-US" altLang="en-US" sz="2000" dirty="0">
                <a:latin typeface="Calibri" panose="020F0502020204030204" pitchFamily="34" charset="0"/>
                <a:ea typeface="ヒラギノ角ゴ Pro W3"/>
                <a:cs typeface="ヒラギノ角ゴ Pro W3"/>
              </a:rPr>
              <a:t>employee mistake</a:t>
            </a:r>
          </a:p>
          <a:p>
            <a:r>
              <a:rPr lang="en-US" altLang="en-US" sz="2000" dirty="0">
                <a:latin typeface="Calibri" panose="020F0502020204030204" pitchFamily="34" charset="0"/>
                <a:ea typeface="ヒラギノ角ゴ Pro W3"/>
                <a:cs typeface="ヒラギノ角ゴ Pro W3"/>
              </a:rPr>
              <a:t>Social engineering/fraud:  </a:t>
            </a:r>
          </a:p>
          <a:p>
            <a:pPr marL="342900" lvl="1" indent="-342900"/>
            <a:r>
              <a:rPr lang="en-US" altLang="en-US" sz="2000" dirty="0">
                <a:latin typeface="Calibri" panose="020F0502020204030204" pitchFamily="34" charset="0"/>
                <a:ea typeface="ヒラギノ角ゴ Pro W3"/>
                <a:cs typeface="ヒラギノ角ゴ Pro W3"/>
              </a:rPr>
              <a:t>caller, e-mail, visitors </a:t>
            </a:r>
          </a:p>
          <a:p>
            <a:r>
              <a:rPr lang="en-US" altLang="en-US" sz="2000" dirty="0">
                <a:latin typeface="Calibri" panose="020F0502020204030204" pitchFamily="34" charset="0"/>
                <a:ea typeface="ヒラギノ角ゴ Pro W3"/>
                <a:cs typeface="ヒラギノ角ゴ Pro W3"/>
              </a:rPr>
              <a:t>Unusual event:  </a:t>
            </a:r>
          </a:p>
          <a:p>
            <a:pPr marL="342900" lvl="1" indent="-342900"/>
            <a:r>
              <a:rPr lang="en-US" altLang="en-US" sz="2000" dirty="0">
                <a:latin typeface="Calibri" panose="020F0502020204030204" pitchFamily="34" charset="0"/>
                <a:ea typeface="ヒラギノ角ゴ Pro W3"/>
                <a:cs typeface="ヒラギノ角ゴ Pro W3"/>
              </a:rPr>
              <a:t>inappropriate login</a:t>
            </a:r>
          </a:p>
          <a:p>
            <a:pPr marL="342900" lvl="1" indent="-342900"/>
            <a:r>
              <a:rPr lang="en-US" altLang="en-US" sz="2000" dirty="0">
                <a:latin typeface="Calibri" panose="020F0502020204030204" pitchFamily="34" charset="0"/>
                <a:ea typeface="ヒラギノ角ゴ Pro W3"/>
                <a:cs typeface="ヒラギノ角ゴ Pro W3"/>
              </a:rPr>
              <a:t>unusual system aborts </a:t>
            </a:r>
          </a:p>
          <a:p>
            <a:pPr marL="342900" lvl="1" indent="-342900"/>
            <a:r>
              <a:rPr lang="en-US" altLang="en-US" sz="2000" dirty="0">
                <a:latin typeface="Calibri" panose="020F0502020204030204" pitchFamily="34" charset="0"/>
                <a:ea typeface="ヒラギノ角ゴ Pro W3"/>
                <a:cs typeface="ヒラギノ角ゴ Pro W3"/>
              </a:rPr>
              <a:t>server slow </a:t>
            </a:r>
          </a:p>
          <a:p>
            <a:pPr marL="342900" lvl="1" indent="-342900"/>
            <a:r>
              <a:rPr lang="en-US" altLang="en-US" sz="2000" dirty="0">
                <a:latin typeface="Calibri" panose="020F0502020204030204" pitchFamily="34" charset="0"/>
                <a:ea typeface="ヒラギノ角ゴ Pro W3"/>
                <a:cs typeface="ヒラギノ角ゴ Pro W3"/>
              </a:rPr>
              <a:t>deleted files</a:t>
            </a:r>
          </a:p>
          <a:p>
            <a:pPr marL="342900" lvl="1" indent="-342900"/>
            <a:r>
              <a:rPr lang="en-US" altLang="en-US" sz="2000" dirty="0">
                <a:latin typeface="Calibri" panose="020F0502020204030204" pitchFamily="34" charset="0"/>
                <a:ea typeface="ヒラギノ角ゴ Pro W3"/>
                <a:cs typeface="ヒラギノ角ゴ Pro W3"/>
              </a:rPr>
              <a:t>defaced website</a:t>
            </a:r>
          </a:p>
        </p:txBody>
      </p:sp>
    </p:spTree>
    <p:extLst>
      <p:ext uri="{BB962C8B-B14F-4D97-AF65-F5344CB8AC3E}">
        <p14:creationId xmlns:p14="http://schemas.microsoft.com/office/powerpoint/2010/main" val="310648993"/>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r>
              <a:rPr lang="en-US" altLang="en-US" sz="3600" dirty="0">
                <a:ea typeface="Calibri" panose="020F0502020204030204" pitchFamily="34" charset="0"/>
                <a:cs typeface="Lucida Sans" panose="020B0602030504020204" pitchFamily="34" charset="0"/>
              </a:rPr>
              <a:t>Preparation - Skills</a:t>
            </a:r>
            <a:endParaRPr lang="en-US" altLang="en-US" dirty="0">
              <a:ea typeface="Calibri" panose="020F0502020204030204" pitchFamily="34" charset="0"/>
              <a:cs typeface="Lucida Sans" panose="020B0602030504020204" pitchFamily="34" charset="0"/>
            </a:endParaRPr>
          </a:p>
        </p:txBody>
      </p:sp>
      <p:sp>
        <p:nvSpPr>
          <p:cNvPr id="4" name="Content Placeholder 3"/>
          <p:cNvSpPr>
            <a:spLocks noGrp="1"/>
          </p:cNvSpPr>
          <p:nvPr>
            <p:ph idx="1"/>
          </p:nvPr>
        </p:nvSpPr>
        <p:spPr/>
        <p:txBody>
          <a:bodyPr>
            <a:normAutofit/>
          </a:bodyPr>
          <a:lstStyle/>
          <a:p>
            <a:r>
              <a:rPr lang="en-US" sz="2000" dirty="0"/>
              <a:t>Do we have the right skill set</a:t>
            </a:r>
          </a:p>
          <a:p>
            <a:r>
              <a:rPr lang="en-US" sz="2000" dirty="0"/>
              <a:t>Does the skill set have to be developed</a:t>
            </a:r>
          </a:p>
          <a:p>
            <a:r>
              <a:rPr lang="en-US" sz="2000" dirty="0"/>
              <a:t>Do we outsource</a:t>
            </a:r>
          </a:p>
          <a:p>
            <a:r>
              <a:rPr lang="en-US" sz="2000" dirty="0"/>
              <a:t>???</a:t>
            </a:r>
          </a:p>
        </p:txBody>
      </p:sp>
    </p:spTree>
    <p:extLst>
      <p:ext uri="{BB962C8B-B14F-4D97-AF65-F5344CB8AC3E}">
        <p14:creationId xmlns:p14="http://schemas.microsoft.com/office/powerpoint/2010/main" val="2718574796"/>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r>
              <a:rPr lang="en-US" altLang="en-US" sz="3600" dirty="0">
                <a:ea typeface="Calibri" panose="020F0502020204030204" pitchFamily="34" charset="0"/>
                <a:cs typeface="Lucida Sans" panose="020B0602030504020204" pitchFamily="34" charset="0"/>
              </a:rPr>
              <a:t>Preparation – Appropriate Authority</a:t>
            </a:r>
            <a:endParaRPr lang="en-US" altLang="en-US" dirty="0">
              <a:ea typeface="Calibri" panose="020F0502020204030204" pitchFamily="34" charset="0"/>
              <a:cs typeface="Lucida Sans" panose="020B0602030504020204" pitchFamily="34" charset="0"/>
            </a:endParaRPr>
          </a:p>
        </p:txBody>
      </p:sp>
      <p:sp>
        <p:nvSpPr>
          <p:cNvPr id="4" name="Content Placeholder 3"/>
          <p:cNvSpPr>
            <a:spLocks noGrp="1"/>
          </p:cNvSpPr>
          <p:nvPr>
            <p:ph idx="1"/>
          </p:nvPr>
        </p:nvSpPr>
        <p:spPr/>
        <p:txBody>
          <a:bodyPr>
            <a:normAutofit/>
          </a:bodyPr>
          <a:lstStyle/>
          <a:p>
            <a:r>
              <a:rPr lang="en-US" sz="2000" dirty="0"/>
              <a:t>Do we have the authority to do what needs to be done?</a:t>
            </a:r>
          </a:p>
          <a:p>
            <a:r>
              <a:rPr lang="en-US" sz="2000" dirty="0"/>
              <a:t>Do we have a plan that has been approved?</a:t>
            </a:r>
          </a:p>
        </p:txBody>
      </p:sp>
    </p:spTree>
    <p:extLst>
      <p:ext uri="{BB962C8B-B14F-4D97-AF65-F5344CB8AC3E}">
        <p14:creationId xmlns:p14="http://schemas.microsoft.com/office/powerpoint/2010/main" val="1904600333"/>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a:ea typeface="Calibri" panose="020F0502020204030204" pitchFamily="34" charset="0"/>
                <a:cs typeface="Lucida Sans" panose="020B0602030504020204" pitchFamily="34" charset="0"/>
              </a:rPr>
              <a:t>Stage 2 - Identification</a:t>
            </a:r>
          </a:p>
        </p:txBody>
      </p:sp>
      <p:sp>
        <p:nvSpPr>
          <p:cNvPr id="27651" name="Rectangle 3"/>
          <p:cNvSpPr>
            <a:spLocks noGrp="1" noChangeArrowheads="1"/>
          </p:cNvSpPr>
          <p:nvPr>
            <p:ph idx="1"/>
          </p:nvPr>
        </p:nvSpPr>
        <p:spPr/>
        <p:txBody>
          <a:bodyPr/>
          <a:lstStyle/>
          <a:p>
            <a:pPr>
              <a:lnSpc>
                <a:spcPct val="90000"/>
              </a:lnSpc>
              <a:buFont typeface="Wingdings" panose="05000000000000000000" pitchFamily="2" charset="2"/>
              <a:buNone/>
            </a:pPr>
            <a:r>
              <a:rPr lang="en-US" altLang="en-US" sz="2400" b="1" dirty="0">
                <a:latin typeface="Calibri" panose="020F0502020204030204" pitchFamily="34" charset="0"/>
                <a:ea typeface="ヒラギノ角ゴ Pro W3"/>
                <a:cs typeface="ヒラギノ角ゴ Pro W3"/>
              </a:rPr>
              <a:t>Triage</a:t>
            </a:r>
            <a:r>
              <a:rPr lang="en-US" altLang="en-US" sz="2400" dirty="0">
                <a:latin typeface="Calibri" panose="020F0502020204030204" pitchFamily="34" charset="0"/>
                <a:ea typeface="ヒラギノ角ゴ Pro W3"/>
                <a:cs typeface="ヒラギノ角ゴ Pro W3"/>
              </a:rPr>
              <a:t>: Categorize, prioritize and assign events and incidents</a:t>
            </a:r>
          </a:p>
          <a:p>
            <a:pPr>
              <a:lnSpc>
                <a:spcPct val="90000"/>
              </a:lnSpc>
            </a:pPr>
            <a:r>
              <a:rPr lang="en-US" altLang="en-US" sz="2400" dirty="0">
                <a:latin typeface="Calibri" panose="020F0502020204030204" pitchFamily="34" charset="0"/>
                <a:ea typeface="ヒラギノ角ゴ Pro W3"/>
                <a:cs typeface="ヒラギノ角ゴ Pro W3"/>
              </a:rPr>
              <a:t>What type of incident just occurred?</a:t>
            </a:r>
          </a:p>
          <a:p>
            <a:pPr>
              <a:lnSpc>
                <a:spcPct val="90000"/>
              </a:lnSpc>
            </a:pPr>
            <a:r>
              <a:rPr lang="en-US" altLang="en-US" sz="2400" dirty="0">
                <a:latin typeface="Calibri" panose="020F0502020204030204" pitchFamily="34" charset="0"/>
                <a:ea typeface="ヒラギノ角ゴ Pro W3"/>
                <a:cs typeface="ヒラギノ角ゴ Pro W3"/>
              </a:rPr>
              <a:t>What is the severity of the incident?</a:t>
            </a:r>
          </a:p>
          <a:p>
            <a:pPr marL="342900" lvl="2" indent="-342900"/>
            <a:r>
              <a:rPr lang="en-US" altLang="en-US" sz="2400" dirty="0">
                <a:latin typeface="Calibri" panose="020F0502020204030204" pitchFamily="34" charset="0"/>
                <a:cs typeface="Geneva"/>
              </a:rPr>
              <a:t>Severity may increase if recovery is delayed</a:t>
            </a:r>
          </a:p>
          <a:p>
            <a:pPr>
              <a:lnSpc>
                <a:spcPct val="90000"/>
              </a:lnSpc>
            </a:pPr>
            <a:r>
              <a:rPr lang="en-US" altLang="en-US" sz="2400" dirty="0">
                <a:latin typeface="Calibri" panose="020F0502020204030204" pitchFamily="34" charset="0"/>
                <a:ea typeface="ヒラギノ角ゴ Pro W3"/>
                <a:cs typeface="ヒラギノ角ゴ Pro W3"/>
              </a:rPr>
              <a:t>Who should be called?</a:t>
            </a:r>
          </a:p>
          <a:p>
            <a:pPr>
              <a:lnSpc>
                <a:spcPct val="90000"/>
              </a:lnSpc>
            </a:pPr>
            <a:r>
              <a:rPr lang="en-US" altLang="en-US" sz="2400" dirty="0">
                <a:latin typeface="Calibri" panose="020F0502020204030204" pitchFamily="34" charset="0"/>
                <a:ea typeface="ヒラギノ角ゴ Pro W3"/>
                <a:cs typeface="ヒラギノ角ゴ Pro W3"/>
              </a:rPr>
              <a:t>Establish chain of custody for evidence</a:t>
            </a:r>
          </a:p>
        </p:txBody>
      </p:sp>
    </p:spTree>
    <p:extLst>
      <p:ext uri="{BB962C8B-B14F-4D97-AF65-F5344CB8AC3E}">
        <p14:creationId xmlns:p14="http://schemas.microsoft.com/office/powerpoint/2010/main" val="293691022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ea typeface="Calibri" panose="020F0502020204030204" pitchFamily="34" charset="0"/>
                <a:cs typeface="Lucida Sans" panose="020B0602030504020204" pitchFamily="34" charset="0"/>
              </a:rPr>
              <a:t>Identification - Triage</a:t>
            </a:r>
          </a:p>
        </p:txBody>
      </p:sp>
      <p:sp>
        <p:nvSpPr>
          <p:cNvPr id="28675" name="Rectangle 3"/>
          <p:cNvSpPr>
            <a:spLocks noGrp="1" noChangeArrowheads="1"/>
          </p:cNvSpPr>
          <p:nvPr>
            <p:ph idx="1"/>
          </p:nvPr>
        </p:nvSpPr>
        <p:spPr/>
        <p:txBody>
          <a:bodyPr>
            <a:normAutofit/>
          </a:bodyPr>
          <a:lstStyle/>
          <a:p>
            <a:pPr>
              <a:lnSpc>
                <a:spcPct val="80000"/>
              </a:lnSpc>
              <a:buFont typeface="Wingdings" panose="05000000000000000000" pitchFamily="2" charset="2"/>
              <a:buNone/>
            </a:pPr>
            <a:r>
              <a:rPr lang="en-US" altLang="en-US" sz="2000" dirty="0">
                <a:latin typeface="Calibri" panose="020F0502020204030204" pitchFamily="34" charset="0"/>
                <a:ea typeface="ヒラギノ角ゴ Pro W3"/>
                <a:cs typeface="ヒラギノ角ゴ Pro W3"/>
              </a:rPr>
              <a:t>Snapshot of the known status of all reported incident activity</a:t>
            </a:r>
          </a:p>
          <a:p>
            <a:pPr marL="342900" lvl="1" indent="-342900">
              <a:lnSpc>
                <a:spcPct val="80000"/>
              </a:lnSpc>
            </a:pPr>
            <a:r>
              <a:rPr lang="en-US" altLang="en-US" sz="2000" dirty="0">
                <a:latin typeface="Calibri" panose="020F0502020204030204" pitchFamily="34" charset="0"/>
                <a:ea typeface="ヒラギノ角ゴ Pro W3"/>
                <a:cs typeface="ヒラギノ角ゴ Pro W3"/>
              </a:rPr>
              <a:t>Sort, Categorize, Correlate, Prioritize &amp; Assign</a:t>
            </a:r>
          </a:p>
          <a:p>
            <a:pPr>
              <a:lnSpc>
                <a:spcPct val="80000"/>
              </a:lnSpc>
              <a:buFont typeface="Wingdings" panose="05000000000000000000" pitchFamily="2" charset="2"/>
              <a:buNone/>
            </a:pPr>
            <a:r>
              <a:rPr lang="en-US" altLang="en-US" sz="2000" b="1" dirty="0">
                <a:latin typeface="Calibri" panose="020F0502020204030204" pitchFamily="34" charset="0"/>
                <a:ea typeface="ヒラギノ角ゴ Pro W3"/>
                <a:cs typeface="ヒラギノ角ゴ Pro W3"/>
              </a:rPr>
              <a:t>Categorize:</a:t>
            </a:r>
            <a:r>
              <a:rPr lang="en-US" altLang="en-US" sz="2000" dirty="0">
                <a:latin typeface="Calibri" panose="020F0502020204030204" pitchFamily="34" charset="0"/>
                <a:ea typeface="ヒラギノ角ゴ Pro W3"/>
                <a:cs typeface="ヒラギノ角ゴ Pro W3"/>
              </a:rPr>
              <a:t> </a:t>
            </a:r>
            <a:r>
              <a:rPr lang="en-US" altLang="en-US" sz="2000" dirty="0" err="1">
                <a:latin typeface="Calibri" panose="020F0502020204030204" pitchFamily="34" charset="0"/>
                <a:ea typeface="ヒラギノ角ゴ Pro W3"/>
                <a:cs typeface="ヒラギノ角ゴ Pro W3"/>
              </a:rPr>
              <a:t>DoS</a:t>
            </a:r>
            <a:r>
              <a:rPr lang="en-US" altLang="en-US" sz="2000" dirty="0">
                <a:latin typeface="Calibri" panose="020F0502020204030204" pitchFamily="34" charset="0"/>
                <a:ea typeface="ヒラギノ角ゴ Pro W3"/>
                <a:cs typeface="ヒラギノ角ゴ Pro W3"/>
              </a:rPr>
              <a:t>, Malicious code, Unauthorized access, Inappropriate usage, Multiple components</a:t>
            </a:r>
          </a:p>
          <a:p>
            <a:pPr>
              <a:lnSpc>
                <a:spcPct val="80000"/>
              </a:lnSpc>
              <a:buFont typeface="Wingdings" panose="05000000000000000000" pitchFamily="2" charset="2"/>
              <a:buNone/>
            </a:pPr>
            <a:r>
              <a:rPr lang="en-US" altLang="en-US" sz="2000" b="1" dirty="0">
                <a:latin typeface="Calibri" panose="020F0502020204030204" pitchFamily="34" charset="0"/>
                <a:ea typeface="ヒラギノ角ゴ Pro W3"/>
                <a:cs typeface="ヒラギノ角ゴ Pro W3"/>
              </a:rPr>
              <a:t>Prioritize:</a:t>
            </a:r>
            <a:r>
              <a:rPr lang="en-US" altLang="en-US" sz="2000" dirty="0">
                <a:latin typeface="Calibri" panose="020F0502020204030204" pitchFamily="34" charset="0"/>
                <a:ea typeface="ヒラギノ角ゴ Pro W3"/>
                <a:cs typeface="ヒラギノ角ゴ Pro W3"/>
              </a:rPr>
              <a:t> Limited resources requires prioritizing response to minimize impact</a:t>
            </a:r>
          </a:p>
          <a:p>
            <a:pPr>
              <a:lnSpc>
                <a:spcPct val="80000"/>
              </a:lnSpc>
              <a:buFont typeface="Wingdings" panose="05000000000000000000" pitchFamily="2" charset="2"/>
              <a:buNone/>
            </a:pPr>
            <a:r>
              <a:rPr lang="en-US" altLang="en-US" sz="2000" b="1" dirty="0">
                <a:latin typeface="Calibri" panose="020F0502020204030204" pitchFamily="34" charset="0"/>
                <a:ea typeface="ヒラギノ角ゴ Pro W3"/>
                <a:cs typeface="ヒラギノ角ゴ Pro W3"/>
              </a:rPr>
              <a:t>Assign:</a:t>
            </a:r>
            <a:r>
              <a:rPr lang="en-US" altLang="en-US" sz="2000" dirty="0">
                <a:latin typeface="Calibri" panose="020F0502020204030204" pitchFamily="34" charset="0"/>
                <a:ea typeface="ヒラギノ角ゴ Pro W3"/>
                <a:cs typeface="ヒラギノ角ゴ Pro W3"/>
              </a:rPr>
              <a:t> Who is free/on duty, competent in this area?</a:t>
            </a:r>
          </a:p>
        </p:txBody>
      </p:sp>
    </p:spTree>
    <p:extLst>
      <p:ext uri="{BB962C8B-B14F-4D97-AF65-F5344CB8AC3E}">
        <p14:creationId xmlns:p14="http://schemas.microsoft.com/office/powerpoint/2010/main" val="1976022500"/>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a:bodyPr>
          <a:lstStyle/>
          <a:p>
            <a:r>
              <a:rPr lang="en-US" altLang="en-US" sz="3600" dirty="0">
                <a:ea typeface="Calibri" panose="020F0502020204030204" pitchFamily="34" charset="0"/>
                <a:cs typeface="Lucida Sans" panose="020B0602030504020204" pitchFamily="34" charset="0"/>
              </a:rPr>
              <a:t>Identification - Chain of Custody</a:t>
            </a:r>
          </a:p>
        </p:txBody>
      </p:sp>
      <p:sp>
        <p:nvSpPr>
          <p:cNvPr id="29699" name="Rectangle 3"/>
          <p:cNvSpPr>
            <a:spLocks noGrp="1" noChangeArrowheads="1"/>
          </p:cNvSpPr>
          <p:nvPr>
            <p:ph idx="1"/>
          </p:nvPr>
        </p:nvSpPr>
        <p:spPr/>
        <p:txBody>
          <a:bodyPr>
            <a:normAutofit/>
          </a:bodyPr>
          <a:lstStyle/>
          <a:p>
            <a:pPr>
              <a:lnSpc>
                <a:spcPct val="80000"/>
              </a:lnSpc>
            </a:pPr>
            <a:r>
              <a:rPr lang="en-US" altLang="en-US" sz="2000" dirty="0">
                <a:latin typeface="Calibri" panose="020F0502020204030204" pitchFamily="34" charset="0"/>
                <a:ea typeface="ヒラギノ角ゴ Pro W3"/>
                <a:cs typeface="ヒラギノ角ゴ Pro W3"/>
              </a:rPr>
              <a:t>Evidence must follow Chain of Custody law to be admissible/acceptable in court</a:t>
            </a:r>
          </a:p>
          <a:p>
            <a:pPr marL="342900" lvl="1" indent="-342900">
              <a:lnSpc>
                <a:spcPct val="80000"/>
              </a:lnSpc>
            </a:pPr>
            <a:r>
              <a:rPr lang="en-US" altLang="en-US" sz="2000" dirty="0">
                <a:latin typeface="Calibri" panose="020F0502020204030204" pitchFamily="34" charset="0"/>
                <a:ea typeface="ヒラギノ角ゴ Pro W3"/>
                <a:cs typeface="ヒラギノ角ゴ Pro W3"/>
              </a:rPr>
              <a:t>Include: specially trained staff, 3</a:t>
            </a:r>
            <a:r>
              <a:rPr lang="en-US" altLang="en-US" sz="2000" baseline="30000" dirty="0">
                <a:latin typeface="Calibri" panose="020F0502020204030204" pitchFamily="34" charset="0"/>
                <a:ea typeface="ヒラギノ角ゴ Pro W3"/>
                <a:cs typeface="ヒラギノ角ゴ Pro W3"/>
              </a:rPr>
              <a:t>rd</a:t>
            </a:r>
            <a:r>
              <a:rPr lang="en-US" altLang="en-US" sz="2000" dirty="0">
                <a:latin typeface="Calibri" panose="020F0502020204030204" pitchFamily="34" charset="0"/>
                <a:ea typeface="ヒラギノ角ゴ Pro W3"/>
                <a:cs typeface="ヒラギノ角ゴ Pro W3"/>
              </a:rPr>
              <a:t> party specialist, law enforcement, security response team</a:t>
            </a:r>
          </a:p>
          <a:p>
            <a:pPr>
              <a:lnSpc>
                <a:spcPct val="80000"/>
              </a:lnSpc>
              <a:buFont typeface="Wingdings" panose="05000000000000000000" pitchFamily="2" charset="2"/>
              <a:buNone/>
            </a:pPr>
            <a:endParaRPr lang="en-US" altLang="en-US" sz="2000" dirty="0">
              <a:latin typeface="Calibri" panose="020F0502020204030204" pitchFamily="34" charset="0"/>
              <a:ea typeface="ヒラギノ角ゴ Pro W3"/>
              <a:cs typeface="ヒラギノ角ゴ Pro W3"/>
            </a:endParaRPr>
          </a:p>
          <a:p>
            <a:pPr>
              <a:lnSpc>
                <a:spcPct val="80000"/>
              </a:lnSpc>
              <a:buFont typeface="Wingdings" panose="05000000000000000000" pitchFamily="2" charset="2"/>
              <a:buNone/>
            </a:pPr>
            <a:r>
              <a:rPr lang="en-US" altLang="en-US" sz="2000" b="1" dirty="0">
                <a:latin typeface="Calibri" panose="020F0502020204030204" pitchFamily="34" charset="0"/>
                <a:ea typeface="ヒラギノ角ゴ Pro W3"/>
                <a:cs typeface="ヒラギノ角ゴ Pro W3"/>
              </a:rPr>
              <a:t>System administrator can:</a:t>
            </a:r>
          </a:p>
          <a:p>
            <a:pPr>
              <a:lnSpc>
                <a:spcPct val="80000"/>
              </a:lnSpc>
            </a:pPr>
            <a:r>
              <a:rPr lang="en-US" altLang="en-US" sz="2000" dirty="0">
                <a:latin typeface="Calibri" panose="020F0502020204030204" pitchFamily="34" charset="0"/>
                <a:ea typeface="ヒラギノ角ゴ Pro W3"/>
                <a:cs typeface="ヒラギノ角ゴ Pro W3"/>
              </a:rPr>
              <a:t>Retrieve info to confirm an incident</a:t>
            </a:r>
          </a:p>
          <a:p>
            <a:pPr>
              <a:lnSpc>
                <a:spcPct val="80000"/>
              </a:lnSpc>
            </a:pPr>
            <a:r>
              <a:rPr lang="en-US" altLang="en-US" sz="2000" dirty="0">
                <a:latin typeface="Calibri" panose="020F0502020204030204" pitchFamily="34" charset="0"/>
                <a:ea typeface="ヒラギノ角ゴ Pro W3"/>
                <a:cs typeface="ヒラギノ角ゴ Pro W3"/>
              </a:rPr>
              <a:t>Identify scope and size of affected environment (system/network)</a:t>
            </a:r>
          </a:p>
          <a:p>
            <a:pPr>
              <a:lnSpc>
                <a:spcPct val="80000"/>
              </a:lnSpc>
            </a:pPr>
            <a:r>
              <a:rPr lang="en-US" altLang="en-US" sz="2000" dirty="0">
                <a:latin typeface="Calibri" panose="020F0502020204030204" pitchFamily="34" charset="0"/>
                <a:ea typeface="ヒラギノ角ゴ Pro W3"/>
                <a:cs typeface="ヒラギノ角ゴ Pro W3"/>
              </a:rPr>
              <a:t>Determine degree of loss/alteration/damage</a:t>
            </a:r>
          </a:p>
          <a:p>
            <a:pPr>
              <a:lnSpc>
                <a:spcPct val="80000"/>
              </a:lnSpc>
            </a:pPr>
            <a:r>
              <a:rPr lang="en-US" altLang="en-US" sz="2000" dirty="0">
                <a:latin typeface="Calibri" panose="020F0502020204030204" pitchFamily="34" charset="0"/>
                <a:ea typeface="ヒラギノ角ゴ Pro W3"/>
                <a:cs typeface="ヒラギノ角ゴ Pro W3"/>
              </a:rPr>
              <a:t>Identify possible path of attack</a:t>
            </a:r>
          </a:p>
        </p:txBody>
      </p:sp>
    </p:spTree>
    <p:extLst>
      <p:ext uri="{BB962C8B-B14F-4D97-AF65-F5344CB8AC3E}">
        <p14:creationId xmlns:p14="http://schemas.microsoft.com/office/powerpoint/2010/main" val="1284552270"/>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Autofit/>
          </a:bodyPr>
          <a:lstStyle/>
          <a:p>
            <a:r>
              <a:rPr lang="en-US" altLang="en-US" dirty="0">
                <a:ea typeface="Calibri" panose="020F0502020204030204" pitchFamily="34" charset="0"/>
                <a:cs typeface="Lucida Sans" panose="020B0602030504020204" pitchFamily="34" charset="0"/>
              </a:rPr>
              <a:t>Stage 3 - Containment</a:t>
            </a:r>
          </a:p>
        </p:txBody>
      </p:sp>
      <p:sp>
        <p:nvSpPr>
          <p:cNvPr id="30723" name="Rectangle 3"/>
          <p:cNvSpPr>
            <a:spLocks noGrp="1" noChangeArrowheads="1"/>
          </p:cNvSpPr>
          <p:nvPr>
            <p:ph idx="1"/>
          </p:nvPr>
        </p:nvSpPr>
        <p:spPr/>
        <p:txBody>
          <a:bodyPr>
            <a:normAutofit/>
          </a:bodyPr>
          <a:lstStyle/>
          <a:p>
            <a:pPr>
              <a:lnSpc>
                <a:spcPct val="90000"/>
              </a:lnSpc>
            </a:pPr>
            <a:r>
              <a:rPr lang="en-US" altLang="en-US" sz="2000" dirty="0">
                <a:latin typeface="Calibri" panose="020F0502020204030204" pitchFamily="34" charset="0"/>
                <a:ea typeface="ヒラギノ角ゴ Pro W3"/>
                <a:cs typeface="ヒラギノ角ゴ Pro W3"/>
              </a:rPr>
              <a:t>Activate Incident Response Team to contain threat </a:t>
            </a:r>
          </a:p>
          <a:p>
            <a:pPr marL="285750" lvl="1" indent="-285750"/>
            <a:r>
              <a:rPr lang="en-US" altLang="en-US" sz="2000" dirty="0">
                <a:latin typeface="Calibri" panose="020F0502020204030204" pitchFamily="34" charset="0"/>
                <a:ea typeface="ヒラギノ角ゴ Pro W3"/>
                <a:cs typeface="ヒラギノ角ゴ Pro W3"/>
              </a:rPr>
              <a:t>IT/security, public relations, </a:t>
            </a:r>
            <a:r>
              <a:rPr lang="en-US" altLang="en-US" sz="2000" dirty="0" err="1">
                <a:latin typeface="Calibri" panose="020F0502020204030204" pitchFamily="34" charset="0"/>
                <a:ea typeface="ヒラギノ角ゴ Pro W3"/>
                <a:cs typeface="ヒラギノ角ゴ Pro W3"/>
              </a:rPr>
              <a:t>mgmt</a:t>
            </a:r>
            <a:r>
              <a:rPr lang="en-US" altLang="en-US" sz="2000" dirty="0">
                <a:latin typeface="Calibri" panose="020F0502020204030204" pitchFamily="34" charset="0"/>
                <a:ea typeface="ヒラギノ角ゴ Pro W3"/>
                <a:cs typeface="ヒラギノ角ゴ Pro W3"/>
              </a:rPr>
              <a:t>, business</a:t>
            </a:r>
          </a:p>
          <a:p>
            <a:pPr>
              <a:lnSpc>
                <a:spcPct val="90000"/>
              </a:lnSpc>
            </a:pPr>
            <a:r>
              <a:rPr lang="en-US" altLang="en-US" sz="2000" dirty="0">
                <a:latin typeface="Calibri" panose="020F0502020204030204" pitchFamily="34" charset="0"/>
                <a:ea typeface="ヒラギノ角ゴ Pro W3"/>
                <a:cs typeface="ヒラギノ角ゴ Pro W3"/>
              </a:rPr>
              <a:t>Isolate the problem</a:t>
            </a:r>
          </a:p>
          <a:p>
            <a:pPr marL="285750" lvl="1" indent="-285750"/>
            <a:r>
              <a:rPr lang="en-US" altLang="en-US" sz="2000" dirty="0">
                <a:latin typeface="Calibri" panose="020F0502020204030204" pitchFamily="34" charset="0"/>
                <a:ea typeface="ヒラギノ角ゴ Pro W3"/>
                <a:cs typeface="ヒラギノ角ゴ Pro W3"/>
              </a:rPr>
              <a:t>Disable server or network zone comm.</a:t>
            </a:r>
          </a:p>
          <a:p>
            <a:pPr marL="285750" lvl="1" indent="-285750"/>
            <a:r>
              <a:rPr lang="en-US" altLang="en-US" sz="2000" dirty="0">
                <a:latin typeface="Calibri" panose="020F0502020204030204" pitchFamily="34" charset="0"/>
                <a:ea typeface="ヒラギノ角ゴ Pro W3"/>
                <a:cs typeface="ヒラギノ角ゴ Pro W3"/>
              </a:rPr>
              <a:t>Disable user access</a:t>
            </a:r>
          </a:p>
          <a:p>
            <a:pPr marL="285750" lvl="1" indent="-285750"/>
            <a:r>
              <a:rPr lang="en-US" altLang="en-US" sz="2000" dirty="0">
                <a:latin typeface="Calibri" panose="020F0502020204030204" pitchFamily="34" charset="0"/>
                <a:ea typeface="ヒラギノ角ゴ Pro W3"/>
                <a:cs typeface="ヒラギノ角ゴ Pro W3"/>
              </a:rPr>
              <a:t>Change firewall configurations to halt connection</a:t>
            </a:r>
          </a:p>
          <a:p>
            <a:pPr>
              <a:lnSpc>
                <a:spcPct val="90000"/>
              </a:lnSpc>
            </a:pPr>
            <a:r>
              <a:rPr lang="en-US" altLang="en-US" sz="2000" dirty="0">
                <a:latin typeface="Calibri" panose="020F0502020204030204" pitchFamily="34" charset="0"/>
                <a:ea typeface="ヒラギノ角ゴ Pro W3"/>
                <a:cs typeface="ヒラギノ角ゴ Pro W3"/>
              </a:rPr>
              <a:t>Obtain &amp; preserve evidence</a:t>
            </a:r>
          </a:p>
        </p:txBody>
      </p:sp>
    </p:spTree>
    <p:extLst>
      <p:ext uri="{BB962C8B-B14F-4D97-AF65-F5344CB8AC3E}">
        <p14:creationId xmlns:p14="http://schemas.microsoft.com/office/powerpoint/2010/main" val="165049274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IDS vs IPS (2)</a:t>
            </a:r>
          </a:p>
        </p:txBody>
      </p:sp>
      <p:pic>
        <p:nvPicPr>
          <p:cNvPr id="4" name="Content Placeholder 3"/>
          <p:cNvPicPr>
            <a:picLocks noGrp="1" noChangeAspect="1"/>
          </p:cNvPicPr>
          <p:nvPr>
            <p:ph idx="1"/>
          </p:nvPr>
        </p:nvPicPr>
        <p:blipFill>
          <a:blip r:embed="rId2"/>
          <a:stretch>
            <a:fillRect/>
          </a:stretch>
        </p:blipFill>
        <p:spPr>
          <a:xfrm>
            <a:off x="3348037" y="3337719"/>
            <a:ext cx="5495925" cy="1381125"/>
          </a:xfrm>
          <a:prstGeom prst="rect">
            <a:avLst/>
          </a:prstGeom>
        </p:spPr>
      </p:pic>
      <p:pic>
        <p:nvPicPr>
          <p:cNvPr id="6" name="Picture 5"/>
          <p:cNvPicPr>
            <a:picLocks noChangeAspect="1"/>
          </p:cNvPicPr>
          <p:nvPr/>
        </p:nvPicPr>
        <p:blipFill>
          <a:blip r:embed="rId3"/>
          <a:stretch>
            <a:fillRect/>
          </a:stretch>
        </p:blipFill>
        <p:spPr>
          <a:xfrm>
            <a:off x="448795" y="2743200"/>
            <a:ext cx="11289723" cy="3028950"/>
          </a:xfrm>
          <a:prstGeom prst="rect">
            <a:avLst/>
          </a:prstGeom>
        </p:spPr>
      </p:pic>
    </p:spTree>
    <p:extLst>
      <p:ext uri="{BB962C8B-B14F-4D97-AF65-F5344CB8AC3E}">
        <p14:creationId xmlns:p14="http://schemas.microsoft.com/office/powerpoint/2010/main" val="1838549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Autofit/>
          </a:bodyPr>
          <a:lstStyle/>
          <a:p>
            <a:r>
              <a:rPr lang="en-US" altLang="en-US" dirty="0">
                <a:ea typeface="Calibri" panose="020F0502020204030204" pitchFamily="34" charset="0"/>
                <a:cs typeface="Lucida Sans" panose="020B0602030504020204" pitchFamily="34" charset="0"/>
              </a:rPr>
              <a:t>Containment - Response</a:t>
            </a:r>
          </a:p>
        </p:txBody>
      </p:sp>
      <p:sp>
        <p:nvSpPr>
          <p:cNvPr id="31747" name="Rectangle 3"/>
          <p:cNvSpPr>
            <a:spLocks noGrp="1" noChangeArrowheads="1"/>
          </p:cNvSpPr>
          <p:nvPr>
            <p:ph idx="1"/>
          </p:nvPr>
        </p:nvSpPr>
        <p:spPr/>
        <p:txBody>
          <a:bodyPr>
            <a:normAutofit/>
          </a:bodyPr>
          <a:lstStyle/>
          <a:p>
            <a:pPr>
              <a:lnSpc>
                <a:spcPct val="90000"/>
              </a:lnSpc>
              <a:buFont typeface="Wingdings" panose="05000000000000000000" pitchFamily="2" charset="2"/>
              <a:buNone/>
            </a:pPr>
            <a:r>
              <a:rPr lang="en-US" altLang="en-US" sz="2000" b="1" dirty="0">
                <a:latin typeface="Calibri" panose="020F0502020204030204" pitchFamily="34" charset="0"/>
                <a:ea typeface="ヒラギノ角ゴ Pro W3"/>
                <a:cs typeface="ヒラギノ角ゴ Pro W3"/>
              </a:rPr>
              <a:t>Technical</a:t>
            </a:r>
          </a:p>
          <a:p>
            <a:pPr>
              <a:lnSpc>
                <a:spcPct val="90000"/>
              </a:lnSpc>
            </a:pPr>
            <a:r>
              <a:rPr lang="en-US" altLang="en-US" sz="2000" dirty="0">
                <a:latin typeface="Calibri" panose="020F0502020204030204" pitchFamily="34" charset="0"/>
                <a:ea typeface="ヒラギノ角ゴ Pro W3"/>
                <a:cs typeface="ヒラギノ角ゴ Pro W3"/>
              </a:rPr>
              <a:t>Collect data</a:t>
            </a:r>
          </a:p>
          <a:p>
            <a:pPr>
              <a:lnSpc>
                <a:spcPct val="90000"/>
              </a:lnSpc>
            </a:pPr>
            <a:r>
              <a:rPr lang="en-US" altLang="en-US" sz="2000" dirty="0">
                <a:latin typeface="Calibri" panose="020F0502020204030204" pitchFamily="34" charset="0"/>
                <a:ea typeface="ヒラギノ角ゴ Pro W3"/>
                <a:cs typeface="ヒラギノ角ゴ Pro W3"/>
              </a:rPr>
              <a:t>Analyze log files</a:t>
            </a:r>
          </a:p>
          <a:p>
            <a:pPr>
              <a:lnSpc>
                <a:spcPct val="90000"/>
              </a:lnSpc>
            </a:pPr>
            <a:r>
              <a:rPr lang="en-US" altLang="en-US" sz="2000" dirty="0">
                <a:latin typeface="Calibri" panose="020F0502020204030204" pitchFamily="34" charset="0"/>
                <a:ea typeface="ヒラギノ角ゴ Pro W3"/>
                <a:cs typeface="ヒラギノ角ゴ Pro W3"/>
              </a:rPr>
              <a:t>Obtain further technical assistance</a:t>
            </a:r>
          </a:p>
          <a:p>
            <a:pPr>
              <a:lnSpc>
                <a:spcPct val="90000"/>
              </a:lnSpc>
            </a:pPr>
            <a:r>
              <a:rPr lang="en-US" altLang="en-US" sz="2000" dirty="0">
                <a:latin typeface="Calibri" panose="020F0502020204030204" pitchFamily="34" charset="0"/>
                <a:ea typeface="ヒラギノ角ゴ Pro W3"/>
                <a:cs typeface="ヒラギノ角ゴ Pro W3"/>
              </a:rPr>
              <a:t>Deploy patches &amp; workarounds</a:t>
            </a:r>
          </a:p>
        </p:txBody>
      </p:sp>
      <p:sp>
        <p:nvSpPr>
          <p:cNvPr id="31748" name="Rectangle 4"/>
          <p:cNvSpPr>
            <a:spLocks noGrp="1" noChangeArrowheads="1"/>
          </p:cNvSpPr>
          <p:nvPr>
            <p:ph sz="half" idx="4294967295"/>
          </p:nvPr>
        </p:nvSpPr>
        <p:spPr>
          <a:xfrm>
            <a:off x="6304915" y="2153888"/>
            <a:ext cx="4664075" cy="3748087"/>
          </a:xfrm>
        </p:spPr>
        <p:txBody>
          <a:bodyPr>
            <a:normAutofit/>
          </a:bodyPr>
          <a:lstStyle/>
          <a:p>
            <a:pPr>
              <a:lnSpc>
                <a:spcPct val="90000"/>
              </a:lnSpc>
              <a:buFont typeface="Wingdings" panose="05000000000000000000" pitchFamily="2" charset="2"/>
              <a:buNone/>
            </a:pPr>
            <a:r>
              <a:rPr lang="en-US" altLang="en-US" sz="2000" b="1" dirty="0">
                <a:latin typeface="Calibri" panose="020F0502020204030204" pitchFamily="34" charset="0"/>
                <a:ea typeface="ヒラギノ角ゴ Pro W3"/>
                <a:cs typeface="ヒラギノ角ゴ Pro W3"/>
              </a:rPr>
              <a:t>Managerial</a:t>
            </a:r>
          </a:p>
          <a:p>
            <a:pPr>
              <a:lnSpc>
                <a:spcPct val="90000"/>
              </a:lnSpc>
            </a:pPr>
            <a:r>
              <a:rPr lang="en-US" altLang="en-US" sz="2000" dirty="0">
                <a:latin typeface="Calibri" panose="020F0502020204030204" pitchFamily="34" charset="0"/>
                <a:ea typeface="ヒラギノ角ゴ Pro W3"/>
                <a:cs typeface="ヒラギノ角ゴ Pro W3"/>
              </a:rPr>
              <a:t>Business impacts result in </a:t>
            </a:r>
            <a:r>
              <a:rPr lang="en-US" altLang="en-US" sz="2000" dirty="0" err="1">
                <a:latin typeface="Calibri" panose="020F0502020204030204" pitchFamily="34" charset="0"/>
                <a:ea typeface="ヒラギノ角ゴ Pro W3"/>
                <a:cs typeface="ヒラギノ角ゴ Pro W3"/>
              </a:rPr>
              <a:t>mgmt</a:t>
            </a:r>
            <a:r>
              <a:rPr lang="en-US" altLang="en-US" sz="2000" dirty="0">
                <a:latin typeface="Calibri" panose="020F0502020204030204" pitchFamily="34" charset="0"/>
                <a:ea typeface="ヒラギノ角ゴ Pro W3"/>
                <a:cs typeface="ヒラギノ角ゴ Pro W3"/>
              </a:rPr>
              <a:t> intervention, notification, escalation, approval</a:t>
            </a:r>
          </a:p>
          <a:p>
            <a:pPr>
              <a:lnSpc>
                <a:spcPct val="90000"/>
              </a:lnSpc>
              <a:buFont typeface="Wingdings" panose="05000000000000000000" pitchFamily="2" charset="2"/>
              <a:buNone/>
            </a:pPr>
            <a:endParaRPr lang="en-US" altLang="en-US" sz="2000" b="1" dirty="0">
              <a:latin typeface="Calibri" panose="020F0502020204030204" pitchFamily="34" charset="0"/>
              <a:ea typeface="ヒラギノ角ゴ Pro W3"/>
              <a:cs typeface="ヒラギノ角ゴ Pro W3"/>
            </a:endParaRPr>
          </a:p>
          <a:p>
            <a:pPr>
              <a:lnSpc>
                <a:spcPct val="90000"/>
              </a:lnSpc>
              <a:buFont typeface="Wingdings" panose="05000000000000000000" pitchFamily="2" charset="2"/>
              <a:buNone/>
            </a:pPr>
            <a:r>
              <a:rPr lang="en-US" altLang="en-US" sz="2000" b="1" dirty="0">
                <a:latin typeface="Calibri" panose="020F0502020204030204" pitchFamily="34" charset="0"/>
                <a:ea typeface="ヒラギノ角ゴ Pro W3"/>
                <a:cs typeface="ヒラギノ角ゴ Pro W3"/>
              </a:rPr>
              <a:t>Legal</a:t>
            </a:r>
          </a:p>
          <a:p>
            <a:pPr>
              <a:lnSpc>
                <a:spcPct val="90000"/>
              </a:lnSpc>
            </a:pPr>
            <a:r>
              <a:rPr lang="en-US" altLang="en-US" sz="2000" dirty="0">
                <a:latin typeface="Calibri" panose="020F0502020204030204" pitchFamily="34" charset="0"/>
                <a:ea typeface="ヒラギノ角ゴ Pro W3"/>
                <a:cs typeface="ヒラギノ角ゴ Pro W3"/>
              </a:rPr>
              <a:t>Issues related to: investigation, prosecution, liability, privacy, laws &amp; regulation, nondisclosure</a:t>
            </a:r>
          </a:p>
        </p:txBody>
      </p:sp>
    </p:spTree>
    <p:extLst>
      <p:ext uri="{BB962C8B-B14F-4D97-AF65-F5344CB8AC3E}">
        <p14:creationId xmlns:p14="http://schemas.microsoft.com/office/powerpoint/2010/main" val="1924502362"/>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a:bodyPr>
          <a:lstStyle/>
          <a:p>
            <a:r>
              <a:rPr lang="en-US" altLang="en-US" sz="3600" dirty="0">
                <a:ea typeface="Calibri" panose="020F0502020204030204" pitchFamily="34" charset="0"/>
                <a:cs typeface="Lucida Sans" panose="020B0602030504020204" pitchFamily="34" charset="0"/>
              </a:rPr>
              <a:t>Stage 4 - Analysis &amp; Eradication</a:t>
            </a:r>
          </a:p>
        </p:txBody>
      </p:sp>
      <p:sp>
        <p:nvSpPr>
          <p:cNvPr id="32771" name="Rectangle 3"/>
          <p:cNvSpPr>
            <a:spLocks noGrp="1" noChangeArrowheads="1"/>
          </p:cNvSpPr>
          <p:nvPr>
            <p:ph idx="1"/>
          </p:nvPr>
        </p:nvSpPr>
        <p:spPr/>
        <p:txBody>
          <a:bodyPr>
            <a:normAutofit/>
          </a:bodyPr>
          <a:lstStyle/>
          <a:p>
            <a:pPr>
              <a:lnSpc>
                <a:spcPct val="90000"/>
              </a:lnSpc>
            </a:pPr>
            <a:r>
              <a:rPr lang="en-US" altLang="en-US" sz="2000" dirty="0">
                <a:latin typeface="Calibri" panose="020F0502020204030204" pitchFamily="34" charset="0"/>
                <a:ea typeface="ヒラギノ角ゴ Pro W3"/>
                <a:cs typeface="ヒラギノ角ゴ Pro W3"/>
              </a:rPr>
              <a:t>Determine how the attack occurred: who, when, how, and why?</a:t>
            </a:r>
          </a:p>
          <a:p>
            <a:pPr marL="342900" lvl="1" indent="-342900"/>
            <a:r>
              <a:rPr lang="en-US" altLang="en-US" sz="2000" dirty="0">
                <a:latin typeface="Calibri" panose="020F0502020204030204" pitchFamily="34" charset="0"/>
                <a:ea typeface="ヒラギノ角ゴ Pro W3"/>
                <a:cs typeface="ヒラギノ角ゴ Pro W3"/>
              </a:rPr>
              <a:t>What is impact &amp; threat?  What damage occurred?</a:t>
            </a:r>
          </a:p>
          <a:p>
            <a:pPr>
              <a:lnSpc>
                <a:spcPct val="90000"/>
              </a:lnSpc>
            </a:pPr>
            <a:r>
              <a:rPr lang="en-US" altLang="en-US" sz="2000" dirty="0">
                <a:latin typeface="Calibri" panose="020F0502020204030204" pitchFamily="34" charset="0"/>
                <a:ea typeface="ヒラギノ角ゴ Pro W3"/>
                <a:cs typeface="ヒラギノ角ゴ Pro W3"/>
              </a:rPr>
              <a:t>Remove root cause: initial vulnerability(s)</a:t>
            </a:r>
          </a:p>
          <a:p>
            <a:pPr marL="342900" lvl="1" indent="-342900"/>
            <a:r>
              <a:rPr lang="en-US" altLang="en-US" sz="2000" dirty="0">
                <a:latin typeface="Calibri" panose="020F0502020204030204" pitchFamily="34" charset="0"/>
                <a:ea typeface="ヒラギノ角ゴ Pro W3"/>
                <a:cs typeface="ヒラギノ角ゴ Pro W3"/>
              </a:rPr>
              <a:t>Rebuild System </a:t>
            </a:r>
          </a:p>
          <a:p>
            <a:pPr marL="342900" lvl="1" indent="-342900"/>
            <a:r>
              <a:rPr lang="en-US" altLang="en-US" sz="2000" dirty="0">
                <a:latin typeface="Calibri" panose="020F0502020204030204" pitchFamily="34" charset="0"/>
                <a:ea typeface="ヒラギノ角ゴ Pro W3"/>
                <a:cs typeface="ヒラギノ角ゴ Pro W3"/>
              </a:rPr>
              <a:t>Talk to ISP to get more information</a:t>
            </a:r>
          </a:p>
          <a:p>
            <a:pPr marL="342900" lvl="1" indent="-342900"/>
            <a:r>
              <a:rPr lang="en-US" altLang="en-US" sz="2000" dirty="0">
                <a:latin typeface="Calibri" panose="020F0502020204030204" pitchFamily="34" charset="0"/>
                <a:ea typeface="ヒラギノ角ゴ Pro W3"/>
                <a:cs typeface="ヒラギノ角ゴ Pro W3"/>
              </a:rPr>
              <a:t>Perform vulnerability analysis</a:t>
            </a:r>
          </a:p>
          <a:p>
            <a:pPr marL="342900" lvl="1" indent="-342900"/>
            <a:r>
              <a:rPr lang="en-US" altLang="en-US" sz="2000" dirty="0">
                <a:latin typeface="Calibri" panose="020F0502020204030204" pitchFamily="34" charset="0"/>
                <a:ea typeface="ヒラギノ角ゴ Pro W3"/>
                <a:cs typeface="ヒラギノ角ゴ Pro W3"/>
              </a:rPr>
              <a:t>Improve defenses with enhanced protection techniques</a:t>
            </a:r>
          </a:p>
          <a:p>
            <a:pPr>
              <a:lnSpc>
                <a:spcPct val="90000"/>
              </a:lnSpc>
            </a:pPr>
            <a:r>
              <a:rPr lang="en-US" altLang="en-US" sz="2000" dirty="0">
                <a:latin typeface="Calibri" panose="020F0502020204030204" pitchFamily="34" charset="0"/>
                <a:ea typeface="ヒラギノ角ゴ Pro W3"/>
                <a:cs typeface="ヒラギノ角ゴ Pro W3"/>
              </a:rPr>
              <a:t>Discuss recovery with management, who must make decisions on handling affecting other areas of business</a:t>
            </a:r>
          </a:p>
          <a:p>
            <a:pPr>
              <a:lnSpc>
                <a:spcPct val="90000"/>
              </a:lnSpc>
            </a:pPr>
            <a:endParaRPr lang="en-US" altLang="en-US" dirty="0">
              <a:latin typeface="Calibri" panose="020F0502020204030204" pitchFamily="34" charset="0"/>
              <a:ea typeface="ヒラギノ角ゴ Pro W3"/>
              <a:cs typeface="ヒラギノ角ゴ Pro W3"/>
            </a:endParaRPr>
          </a:p>
        </p:txBody>
      </p:sp>
    </p:spTree>
    <p:extLst>
      <p:ext uri="{BB962C8B-B14F-4D97-AF65-F5344CB8AC3E}">
        <p14:creationId xmlns:p14="http://schemas.microsoft.com/office/powerpoint/2010/main" val="2678650690"/>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r>
              <a:rPr lang="en-US" altLang="en-US" sz="3600" dirty="0">
                <a:ea typeface="Calibri" panose="020F0502020204030204" pitchFamily="34" charset="0"/>
                <a:cs typeface="Lucida Sans" panose="020B0602030504020204" pitchFamily="34" charset="0"/>
              </a:rPr>
              <a:t>Analysis</a:t>
            </a:r>
          </a:p>
        </p:txBody>
      </p:sp>
      <p:sp>
        <p:nvSpPr>
          <p:cNvPr id="33795" name="Rectangle 3"/>
          <p:cNvSpPr>
            <a:spLocks noGrp="1" noChangeArrowheads="1"/>
          </p:cNvSpPr>
          <p:nvPr>
            <p:ph idx="1"/>
          </p:nvPr>
        </p:nvSpPr>
        <p:spPr/>
        <p:txBody>
          <a:bodyPr/>
          <a:lstStyle/>
          <a:p>
            <a:pPr>
              <a:lnSpc>
                <a:spcPct val="90000"/>
              </a:lnSpc>
            </a:pPr>
            <a:r>
              <a:rPr lang="en-US" altLang="en-US" sz="2400">
                <a:latin typeface="Calibri" panose="020F0502020204030204" pitchFamily="34" charset="0"/>
                <a:ea typeface="ヒラギノ角ゴ Pro W3"/>
                <a:cs typeface="ヒラギノ角ゴ Pro W3"/>
              </a:rPr>
              <a:t>What happened?</a:t>
            </a:r>
          </a:p>
          <a:p>
            <a:pPr>
              <a:lnSpc>
                <a:spcPct val="90000"/>
              </a:lnSpc>
            </a:pPr>
            <a:r>
              <a:rPr lang="en-US" altLang="en-US" sz="2400">
                <a:latin typeface="Calibri" panose="020F0502020204030204" pitchFamily="34" charset="0"/>
                <a:ea typeface="ヒラギノ角ゴ Pro W3"/>
                <a:cs typeface="ヒラギノ角ゴ Pro W3"/>
              </a:rPr>
              <a:t>Who was involved?</a:t>
            </a:r>
          </a:p>
          <a:p>
            <a:pPr>
              <a:lnSpc>
                <a:spcPct val="90000"/>
              </a:lnSpc>
            </a:pPr>
            <a:r>
              <a:rPr lang="en-US" altLang="en-US" sz="2400">
                <a:latin typeface="Calibri" panose="020F0502020204030204" pitchFamily="34" charset="0"/>
                <a:ea typeface="ヒラギノ角ゴ Pro W3"/>
                <a:cs typeface="ヒラギノ角ゴ Pro W3"/>
              </a:rPr>
              <a:t>What was the reason for the attack?</a:t>
            </a:r>
          </a:p>
          <a:p>
            <a:pPr>
              <a:lnSpc>
                <a:spcPct val="90000"/>
              </a:lnSpc>
            </a:pPr>
            <a:r>
              <a:rPr lang="en-US" altLang="en-US" sz="2400">
                <a:latin typeface="Calibri" panose="020F0502020204030204" pitchFamily="34" charset="0"/>
                <a:ea typeface="ヒラギノ角ゴ Pro W3"/>
                <a:cs typeface="ヒラギノ角ゴ Pro W3"/>
              </a:rPr>
              <a:t>Where did attack originate from?</a:t>
            </a:r>
          </a:p>
          <a:p>
            <a:pPr>
              <a:lnSpc>
                <a:spcPct val="90000"/>
              </a:lnSpc>
            </a:pPr>
            <a:r>
              <a:rPr lang="en-US" altLang="en-US" sz="2400">
                <a:latin typeface="Calibri" panose="020F0502020204030204" pitchFamily="34" charset="0"/>
                <a:ea typeface="ヒラギノ角ゴ Pro W3"/>
                <a:cs typeface="ヒラギノ角ゴ Pro W3"/>
              </a:rPr>
              <a:t>When did the initial attack occur?</a:t>
            </a:r>
          </a:p>
          <a:p>
            <a:pPr>
              <a:lnSpc>
                <a:spcPct val="90000"/>
              </a:lnSpc>
            </a:pPr>
            <a:r>
              <a:rPr lang="en-US" altLang="en-US" sz="2400">
                <a:latin typeface="Calibri" panose="020F0502020204030204" pitchFamily="34" charset="0"/>
                <a:ea typeface="ヒラギノ角ゴ Pro W3"/>
                <a:cs typeface="ヒラギノ角ゴ Pro W3"/>
              </a:rPr>
              <a:t>How did it happen?</a:t>
            </a:r>
          </a:p>
          <a:p>
            <a:pPr>
              <a:lnSpc>
                <a:spcPct val="90000"/>
              </a:lnSpc>
            </a:pPr>
            <a:r>
              <a:rPr lang="en-US" altLang="en-US" sz="2400">
                <a:latin typeface="Calibri" panose="020F0502020204030204" pitchFamily="34" charset="0"/>
                <a:ea typeface="ヒラギノ角ゴ Pro W3"/>
                <a:cs typeface="ヒラギノ角ゴ Pro W3"/>
              </a:rPr>
              <a:t>What vulnerability enabled the attack?</a:t>
            </a:r>
          </a:p>
        </p:txBody>
      </p:sp>
    </p:spTree>
    <p:extLst>
      <p:ext uri="{BB962C8B-B14F-4D97-AF65-F5344CB8AC3E}">
        <p14:creationId xmlns:p14="http://schemas.microsoft.com/office/powerpoint/2010/main" val="4129635208"/>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r>
              <a:rPr lang="en-US" altLang="en-US" sz="3600" dirty="0">
                <a:ea typeface="Calibri" panose="020F0502020204030204" pitchFamily="34" charset="0"/>
                <a:cs typeface="Lucida Sans" panose="020B0602030504020204" pitchFamily="34" charset="0"/>
              </a:rPr>
              <a:t>Remove root cause</a:t>
            </a:r>
          </a:p>
        </p:txBody>
      </p:sp>
      <p:sp>
        <p:nvSpPr>
          <p:cNvPr id="34819" name="Rectangle 3"/>
          <p:cNvSpPr>
            <a:spLocks noGrp="1" noChangeArrowheads="1"/>
          </p:cNvSpPr>
          <p:nvPr>
            <p:ph idx="1"/>
          </p:nvPr>
        </p:nvSpPr>
        <p:spPr/>
        <p:txBody>
          <a:bodyPr/>
          <a:lstStyle/>
          <a:p>
            <a:r>
              <a:rPr lang="en-US" altLang="en-US" sz="2400">
                <a:latin typeface="Calibri" panose="020F0502020204030204" pitchFamily="34" charset="0"/>
                <a:ea typeface="ヒラギノ角ゴ Pro W3"/>
                <a:cs typeface="ヒラギノ角ゴ Pro W3"/>
              </a:rPr>
              <a:t>If Admin or Root compromised, rebuild system</a:t>
            </a:r>
          </a:p>
          <a:p>
            <a:r>
              <a:rPr lang="en-US" altLang="en-US" sz="2400">
                <a:latin typeface="Calibri" panose="020F0502020204030204" pitchFamily="34" charset="0"/>
                <a:ea typeface="ヒラギノ角ゴ Pro W3"/>
                <a:cs typeface="ヒラギノ角ゴ Pro W3"/>
              </a:rPr>
              <a:t>Implement recent patches &amp; recent antivirus</a:t>
            </a:r>
          </a:p>
          <a:p>
            <a:r>
              <a:rPr lang="en-US" altLang="en-US" sz="2400">
                <a:latin typeface="Calibri" panose="020F0502020204030204" pitchFamily="34" charset="0"/>
                <a:ea typeface="ヒラギノ角ゴ Pro W3"/>
                <a:cs typeface="ヒラギノ角ゴ Pro W3"/>
              </a:rPr>
              <a:t>Fortify defenses with enhanced security controls</a:t>
            </a:r>
          </a:p>
          <a:p>
            <a:r>
              <a:rPr lang="en-US" altLang="en-US" sz="2400">
                <a:latin typeface="Calibri" panose="020F0502020204030204" pitchFamily="34" charset="0"/>
                <a:ea typeface="ヒラギノ角ゴ Pro W3"/>
                <a:cs typeface="ヒラギノ角ゴ Pro W3"/>
              </a:rPr>
              <a:t>Change all passwords </a:t>
            </a:r>
          </a:p>
          <a:p>
            <a:r>
              <a:rPr lang="en-US" altLang="en-US" sz="2400">
                <a:latin typeface="Calibri" panose="020F0502020204030204" pitchFamily="34" charset="0"/>
                <a:ea typeface="ヒラギノ角ゴ Pro W3"/>
                <a:cs typeface="ヒラギノ角ゴ Pro W3"/>
              </a:rPr>
              <a:t>Retest with vulnerability analysis tools </a:t>
            </a:r>
          </a:p>
        </p:txBody>
      </p:sp>
    </p:spTree>
    <p:extLst>
      <p:ext uri="{BB962C8B-B14F-4D97-AF65-F5344CB8AC3E}">
        <p14:creationId xmlns:p14="http://schemas.microsoft.com/office/powerpoint/2010/main" val="2032165584"/>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r>
              <a:rPr lang="en-US" altLang="en-US" sz="3600" dirty="0">
                <a:ea typeface="Calibri" panose="020F0502020204030204" pitchFamily="34" charset="0"/>
                <a:cs typeface="Lucida Sans" panose="020B0602030504020204" pitchFamily="34" charset="0"/>
              </a:rPr>
              <a:t>Recovery</a:t>
            </a:r>
          </a:p>
        </p:txBody>
      </p:sp>
      <p:sp>
        <p:nvSpPr>
          <p:cNvPr id="35843" name="Rectangle 3"/>
          <p:cNvSpPr>
            <a:spLocks noGrp="1" noChangeArrowheads="1"/>
          </p:cNvSpPr>
          <p:nvPr>
            <p:ph idx="1"/>
          </p:nvPr>
        </p:nvSpPr>
        <p:spPr/>
        <p:txBody>
          <a:bodyPr/>
          <a:lstStyle/>
          <a:p>
            <a:r>
              <a:rPr lang="en-US" altLang="en-US" sz="2400" dirty="0">
                <a:latin typeface="Calibri" panose="020F0502020204030204" pitchFamily="34" charset="0"/>
                <a:ea typeface="ヒラギノ角ゴ Pro W3"/>
                <a:cs typeface="ヒラギノ角ゴ Pro W3"/>
              </a:rPr>
              <a:t>Restore operations to normal</a:t>
            </a:r>
          </a:p>
          <a:p>
            <a:r>
              <a:rPr lang="en-US" altLang="en-US" sz="2400" dirty="0">
                <a:latin typeface="Calibri" panose="020F0502020204030204" pitchFamily="34" charset="0"/>
                <a:ea typeface="ヒラギノ角ゴ Pro W3"/>
                <a:cs typeface="ヒラギノ角ゴ Pro W3"/>
              </a:rPr>
              <a:t>Ensure that restore is fully tested and operational</a:t>
            </a:r>
          </a:p>
          <a:p>
            <a:r>
              <a:rPr lang="en-US" altLang="en-US" sz="2400" dirty="0">
                <a:latin typeface="Calibri" panose="020F0502020204030204" pitchFamily="34" charset="0"/>
                <a:ea typeface="ヒラギノ角ゴ Pro W3"/>
                <a:cs typeface="ヒラギノ角ゴ Pro W3"/>
              </a:rPr>
              <a:t>Ensure that the restore has also not been compromised.</a:t>
            </a:r>
          </a:p>
          <a:p>
            <a:endParaRPr lang="en-US" altLang="en-US" dirty="0">
              <a:latin typeface="Calibri" panose="020F0502020204030204" pitchFamily="34" charset="0"/>
              <a:ea typeface="ヒラギノ角ゴ Pro W3"/>
              <a:cs typeface="ヒラギノ角ゴ Pro W3"/>
            </a:endParaRPr>
          </a:p>
        </p:txBody>
      </p:sp>
    </p:spTree>
    <p:extLst>
      <p:ext uri="{BB962C8B-B14F-4D97-AF65-F5344CB8AC3E}">
        <p14:creationId xmlns:p14="http://schemas.microsoft.com/office/powerpoint/2010/main" val="3918086099"/>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r>
              <a:rPr lang="en-US" altLang="en-US" sz="3600" dirty="0">
                <a:ea typeface="Calibri" panose="020F0502020204030204" pitchFamily="34" charset="0"/>
                <a:cs typeface="Lucida Sans" panose="020B0602030504020204" pitchFamily="34" charset="0"/>
              </a:rPr>
              <a:t>Stage 6: Lessons Learned </a:t>
            </a:r>
          </a:p>
        </p:txBody>
      </p:sp>
      <p:sp>
        <p:nvSpPr>
          <p:cNvPr id="37891" name="Rectangle 3"/>
          <p:cNvSpPr>
            <a:spLocks noGrp="1" noChangeArrowheads="1"/>
          </p:cNvSpPr>
          <p:nvPr>
            <p:ph idx="1"/>
          </p:nvPr>
        </p:nvSpPr>
        <p:spPr/>
        <p:txBody>
          <a:bodyPr>
            <a:normAutofit/>
          </a:bodyPr>
          <a:lstStyle/>
          <a:p>
            <a:pPr>
              <a:lnSpc>
                <a:spcPct val="90000"/>
              </a:lnSpc>
            </a:pPr>
            <a:r>
              <a:rPr lang="en-US" altLang="en-US" sz="2000" b="1" dirty="0">
                <a:latin typeface="Calibri" panose="020F0502020204030204" pitchFamily="34" charset="0"/>
                <a:ea typeface="ヒラギノ角ゴ Pro W3"/>
                <a:cs typeface="ヒラギノ角ゴ Pro W3"/>
              </a:rPr>
              <a:t>Follow-up includes:</a:t>
            </a:r>
          </a:p>
          <a:p>
            <a:pPr>
              <a:lnSpc>
                <a:spcPct val="90000"/>
              </a:lnSpc>
            </a:pPr>
            <a:r>
              <a:rPr lang="en-US" altLang="en-US" sz="2000" dirty="0">
                <a:latin typeface="Calibri" panose="020F0502020204030204" pitchFamily="34" charset="0"/>
                <a:ea typeface="ヒラギノ角ゴ Pro W3"/>
                <a:cs typeface="ヒラギノ角ゴ Pro W3"/>
              </a:rPr>
              <a:t>Writing an Incident Report</a:t>
            </a:r>
          </a:p>
          <a:p>
            <a:pPr marL="342900" lvl="1" indent="-342900"/>
            <a:r>
              <a:rPr lang="en-US" altLang="en-US" sz="2000" dirty="0">
                <a:latin typeface="Calibri" panose="020F0502020204030204" pitchFamily="34" charset="0"/>
                <a:ea typeface="ヒラギノ角ゴ Pro W3"/>
                <a:cs typeface="ヒラギノ角ゴ Pro W3"/>
              </a:rPr>
              <a:t>What went right or wrong in the incident response?</a:t>
            </a:r>
          </a:p>
          <a:p>
            <a:pPr marL="342900" lvl="1" indent="-342900"/>
            <a:r>
              <a:rPr lang="en-US" altLang="en-US" sz="2000" dirty="0">
                <a:latin typeface="Calibri" panose="020F0502020204030204" pitchFamily="34" charset="0"/>
                <a:ea typeface="ヒラギノ角ゴ Pro W3"/>
                <a:cs typeface="ヒラギノ角ゴ Pro W3"/>
              </a:rPr>
              <a:t>How can process improvement occur?</a:t>
            </a:r>
          </a:p>
          <a:p>
            <a:pPr marL="342900" lvl="1" indent="-342900"/>
            <a:r>
              <a:rPr lang="en-US" altLang="en-US" sz="2000" dirty="0">
                <a:latin typeface="Calibri" panose="020F0502020204030204" pitchFamily="34" charset="0"/>
                <a:ea typeface="ヒラギノ角ゴ Pro W3"/>
                <a:cs typeface="ヒラギノ角ゴ Pro W3"/>
              </a:rPr>
              <a:t>How much did the incident cost (in loss &amp; handling &amp; time)</a:t>
            </a:r>
          </a:p>
          <a:p>
            <a:pPr>
              <a:lnSpc>
                <a:spcPct val="90000"/>
              </a:lnSpc>
            </a:pPr>
            <a:r>
              <a:rPr lang="en-US" altLang="en-US" sz="2000" dirty="0">
                <a:latin typeface="Calibri" panose="020F0502020204030204" pitchFamily="34" charset="0"/>
                <a:ea typeface="ヒラギノ角ゴ Pro W3"/>
                <a:cs typeface="ヒラギノ角ゴ Pro W3"/>
              </a:rPr>
              <a:t>Present report to relevant stakeholders</a:t>
            </a:r>
          </a:p>
        </p:txBody>
      </p:sp>
    </p:spTree>
    <p:extLst>
      <p:ext uri="{BB962C8B-B14F-4D97-AF65-F5344CB8AC3E}">
        <p14:creationId xmlns:p14="http://schemas.microsoft.com/office/powerpoint/2010/main" val="229285679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IDS vs IPS (3)</a:t>
            </a:r>
          </a:p>
        </p:txBody>
      </p:sp>
      <p:pic>
        <p:nvPicPr>
          <p:cNvPr id="4" name="Content Placeholder 3"/>
          <p:cNvPicPr>
            <a:picLocks noGrp="1" noChangeAspect="1"/>
          </p:cNvPicPr>
          <p:nvPr>
            <p:ph idx="1"/>
          </p:nvPr>
        </p:nvPicPr>
        <p:blipFill>
          <a:blip r:embed="rId2"/>
          <a:stretch>
            <a:fillRect/>
          </a:stretch>
        </p:blipFill>
        <p:spPr>
          <a:xfrm>
            <a:off x="1884045" y="1901468"/>
            <a:ext cx="8423910" cy="4475202"/>
          </a:xfrm>
          <a:prstGeom prst="rect">
            <a:avLst/>
          </a:prstGeom>
        </p:spPr>
      </p:pic>
    </p:spTree>
    <p:extLst>
      <p:ext uri="{BB962C8B-B14F-4D97-AF65-F5344CB8AC3E}">
        <p14:creationId xmlns:p14="http://schemas.microsoft.com/office/powerpoint/2010/main" val="353828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195052F6-89F6-457A-8A33-9EA28F1EBC70}"/>
              </a:ext>
            </a:extLst>
          </p:cNvPr>
          <p:cNvSpPr>
            <a:spLocks noGrp="1" noChangeArrowheads="1"/>
          </p:cNvSpPr>
          <p:nvPr>
            <p:ph type="title"/>
          </p:nvPr>
        </p:nvSpPr>
        <p:spPr/>
        <p:txBody>
          <a:bodyPr/>
          <a:lstStyle/>
          <a:p>
            <a:r>
              <a:rPr lang="en-US" altLang="en-US"/>
              <a:t>IDS Requirements</a:t>
            </a:r>
          </a:p>
        </p:txBody>
      </p:sp>
      <p:sp>
        <p:nvSpPr>
          <p:cNvPr id="231427" name="Rectangle 3">
            <a:extLst>
              <a:ext uri="{FF2B5EF4-FFF2-40B4-BE49-F238E27FC236}">
                <a16:creationId xmlns:a16="http://schemas.microsoft.com/office/drawing/2014/main" id="{92655E47-F4DB-4F82-8A85-B177221E95E2}"/>
              </a:ext>
            </a:extLst>
          </p:cNvPr>
          <p:cNvSpPr>
            <a:spLocks noGrp="1" noChangeArrowheads="1"/>
          </p:cNvSpPr>
          <p:nvPr>
            <p:ph type="body" idx="1"/>
          </p:nvPr>
        </p:nvSpPr>
        <p:spPr/>
        <p:txBody>
          <a:bodyPr>
            <a:normAutofit fontScale="92500" lnSpcReduction="20000"/>
          </a:bodyPr>
          <a:lstStyle/>
          <a:p>
            <a:pPr>
              <a:lnSpc>
                <a:spcPct val="90000"/>
              </a:lnSpc>
            </a:pPr>
            <a:r>
              <a:rPr lang="en-US" altLang="en-US" sz="2800"/>
              <a:t>run continually</a:t>
            </a:r>
          </a:p>
          <a:p>
            <a:pPr>
              <a:lnSpc>
                <a:spcPct val="90000"/>
              </a:lnSpc>
            </a:pPr>
            <a:r>
              <a:rPr lang="en-US" altLang="en-US" sz="2800"/>
              <a:t>be fault tolerant</a:t>
            </a:r>
          </a:p>
          <a:p>
            <a:pPr>
              <a:lnSpc>
                <a:spcPct val="90000"/>
              </a:lnSpc>
            </a:pPr>
            <a:r>
              <a:rPr lang="en-US" altLang="en-US" sz="2800"/>
              <a:t>resist subversion</a:t>
            </a:r>
          </a:p>
          <a:p>
            <a:pPr>
              <a:lnSpc>
                <a:spcPct val="90000"/>
              </a:lnSpc>
            </a:pPr>
            <a:r>
              <a:rPr lang="en-US" altLang="en-US" sz="2800"/>
              <a:t>impose a minimal overhead on system</a:t>
            </a:r>
          </a:p>
          <a:p>
            <a:pPr>
              <a:lnSpc>
                <a:spcPct val="90000"/>
              </a:lnSpc>
            </a:pPr>
            <a:r>
              <a:rPr lang="en-US" altLang="en-US" sz="2800"/>
              <a:t>configured according to system security policies </a:t>
            </a:r>
          </a:p>
          <a:p>
            <a:pPr>
              <a:lnSpc>
                <a:spcPct val="90000"/>
              </a:lnSpc>
            </a:pPr>
            <a:r>
              <a:rPr lang="en-US" altLang="en-US" sz="2800"/>
              <a:t>adapt to changes in systems and users</a:t>
            </a:r>
          </a:p>
          <a:p>
            <a:pPr>
              <a:lnSpc>
                <a:spcPct val="90000"/>
              </a:lnSpc>
            </a:pPr>
            <a:r>
              <a:rPr lang="en-US" altLang="en-US" sz="2800"/>
              <a:t>scale to monitor large numbers of systems</a:t>
            </a:r>
          </a:p>
          <a:p>
            <a:pPr>
              <a:lnSpc>
                <a:spcPct val="90000"/>
              </a:lnSpc>
            </a:pPr>
            <a:r>
              <a:rPr lang="en-US" altLang="en-US" sz="2800"/>
              <a:t>provide graceful degradation of service</a:t>
            </a:r>
          </a:p>
          <a:p>
            <a:pPr>
              <a:lnSpc>
                <a:spcPct val="90000"/>
              </a:lnSpc>
            </a:pPr>
            <a:r>
              <a:rPr lang="en-US" altLang="en-US" sz="2800"/>
              <a:t>allow dynamic reconfiguration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Network-Based Implementation</a:t>
            </a:r>
          </a:p>
        </p:txBody>
      </p:sp>
      <p:sp>
        <p:nvSpPr>
          <p:cNvPr id="2" name="Content Placeholder 1">
            <a:extLst>
              <a:ext uri="{FF2B5EF4-FFF2-40B4-BE49-F238E27FC236}">
                <a16:creationId xmlns:a16="http://schemas.microsoft.com/office/drawing/2014/main" id="{EC07FA5C-DD20-49BB-9EC2-773D883F8F66}"/>
              </a:ext>
            </a:extLst>
          </p:cNvPr>
          <p:cNvSpPr>
            <a:spLocks noGrp="1"/>
          </p:cNvSpPr>
          <p:nvPr>
            <p:ph idx="1"/>
          </p:nvPr>
        </p:nvSpPr>
        <p:spPr/>
        <p:txBody>
          <a:bodyPr/>
          <a:lstStyle/>
          <a:p>
            <a:endParaRPr lang="en-US"/>
          </a:p>
        </p:txBody>
      </p:sp>
      <p:sp>
        <p:nvSpPr>
          <p:cNvPr id="12291" name="Line 5"/>
          <p:cNvSpPr>
            <a:spLocks noChangeShapeType="1"/>
          </p:cNvSpPr>
          <p:nvPr/>
        </p:nvSpPr>
        <p:spPr bwMode="auto">
          <a:xfrm flipH="1">
            <a:off x="5486400" y="4311650"/>
            <a:ext cx="457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2" name="Line 6"/>
          <p:cNvSpPr>
            <a:spLocks noChangeShapeType="1"/>
          </p:cNvSpPr>
          <p:nvPr/>
        </p:nvSpPr>
        <p:spPr bwMode="auto">
          <a:xfrm>
            <a:off x="6248400" y="3702050"/>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3" name="Oval 7"/>
          <p:cNvSpPr>
            <a:spLocks noChangeArrowheads="1"/>
          </p:cNvSpPr>
          <p:nvPr/>
        </p:nvSpPr>
        <p:spPr bwMode="auto">
          <a:xfrm>
            <a:off x="7620000" y="4235450"/>
            <a:ext cx="2514600" cy="1752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12294" name="Line 8"/>
          <p:cNvSpPr>
            <a:spLocks noChangeShapeType="1"/>
          </p:cNvSpPr>
          <p:nvPr/>
        </p:nvSpPr>
        <p:spPr bwMode="auto">
          <a:xfrm>
            <a:off x="6400800" y="4387850"/>
            <a:ext cx="228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5" name="Line 9"/>
          <p:cNvSpPr>
            <a:spLocks noChangeShapeType="1"/>
          </p:cNvSpPr>
          <p:nvPr/>
        </p:nvSpPr>
        <p:spPr bwMode="auto">
          <a:xfrm>
            <a:off x="8305800" y="332105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6" name="Line 10"/>
          <p:cNvSpPr>
            <a:spLocks noChangeShapeType="1"/>
          </p:cNvSpPr>
          <p:nvPr/>
        </p:nvSpPr>
        <p:spPr bwMode="auto">
          <a:xfrm flipH="1">
            <a:off x="5791200" y="4159250"/>
            <a:ext cx="3048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7" name="Oval 11"/>
          <p:cNvSpPr>
            <a:spLocks noChangeArrowheads="1"/>
          </p:cNvSpPr>
          <p:nvPr/>
        </p:nvSpPr>
        <p:spPr bwMode="auto">
          <a:xfrm>
            <a:off x="1905000" y="4235450"/>
            <a:ext cx="2133600" cy="12954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12298" name="Oval 12"/>
          <p:cNvSpPr>
            <a:spLocks noChangeArrowheads="1"/>
          </p:cNvSpPr>
          <p:nvPr/>
        </p:nvSpPr>
        <p:spPr bwMode="auto">
          <a:xfrm>
            <a:off x="2286000" y="1644650"/>
            <a:ext cx="1905000" cy="11747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12299" name="Line 13"/>
          <p:cNvSpPr>
            <a:spLocks noChangeShapeType="1"/>
          </p:cNvSpPr>
          <p:nvPr/>
        </p:nvSpPr>
        <p:spPr bwMode="auto">
          <a:xfrm flipV="1">
            <a:off x="3810000" y="3321050"/>
            <a:ext cx="1524000" cy="1066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0" name="Line 14"/>
          <p:cNvSpPr>
            <a:spLocks noChangeShapeType="1"/>
          </p:cNvSpPr>
          <p:nvPr/>
        </p:nvSpPr>
        <p:spPr bwMode="auto">
          <a:xfrm>
            <a:off x="3962400" y="2178050"/>
            <a:ext cx="1295400" cy="990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1" name="Line 15"/>
          <p:cNvSpPr>
            <a:spLocks noChangeShapeType="1"/>
          </p:cNvSpPr>
          <p:nvPr/>
        </p:nvSpPr>
        <p:spPr bwMode="auto">
          <a:xfrm>
            <a:off x="5715000" y="3321050"/>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2302" name="Picture 16" descr="Router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873251"/>
            <a:ext cx="6286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17" descr="Router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092451"/>
            <a:ext cx="6286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4" name="Picture 18" descr="IOSfirew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863850"/>
            <a:ext cx="60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Line 19"/>
          <p:cNvSpPr>
            <a:spLocks noChangeShapeType="1"/>
          </p:cNvSpPr>
          <p:nvPr/>
        </p:nvSpPr>
        <p:spPr bwMode="auto">
          <a:xfrm flipV="1">
            <a:off x="8229600" y="1720850"/>
            <a:ext cx="1524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6" name="Text Box 20"/>
          <p:cNvSpPr txBox="1">
            <a:spLocks noChangeArrowheads="1"/>
          </p:cNvSpPr>
          <p:nvPr/>
        </p:nvSpPr>
        <p:spPr bwMode="auto">
          <a:xfrm>
            <a:off x="8305800" y="1873250"/>
            <a:ext cx="762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900" b="0"/>
              <a:t>MARS</a:t>
            </a:r>
          </a:p>
        </p:txBody>
      </p:sp>
      <p:pic>
        <p:nvPicPr>
          <p:cNvPr id="12307" name="Picture 2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549651"/>
            <a:ext cx="11811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8" name="Picture 2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254251"/>
            <a:ext cx="11811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9" name="Picture 2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797051"/>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0" name="Text Box 24"/>
          <p:cNvSpPr txBox="1">
            <a:spLocks noChangeArrowheads="1"/>
          </p:cNvSpPr>
          <p:nvPr/>
        </p:nvSpPr>
        <p:spPr bwMode="auto">
          <a:xfrm>
            <a:off x="2362200" y="2330450"/>
            <a:ext cx="1981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600" b="0"/>
              <a:t>Remote Worker</a:t>
            </a:r>
          </a:p>
        </p:txBody>
      </p:sp>
      <p:sp>
        <p:nvSpPr>
          <p:cNvPr id="12311" name="Text Box 25"/>
          <p:cNvSpPr txBox="1">
            <a:spLocks noChangeArrowheads="1"/>
          </p:cNvSpPr>
          <p:nvPr/>
        </p:nvSpPr>
        <p:spPr bwMode="auto">
          <a:xfrm>
            <a:off x="1981200" y="4921251"/>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800" b="0"/>
              <a:t>Remote Branch</a:t>
            </a:r>
          </a:p>
        </p:txBody>
      </p:sp>
      <p:sp>
        <p:nvSpPr>
          <p:cNvPr id="12312" name="Text Box 26"/>
          <p:cNvSpPr txBox="1">
            <a:spLocks noChangeArrowheads="1"/>
          </p:cNvSpPr>
          <p:nvPr/>
        </p:nvSpPr>
        <p:spPr bwMode="auto">
          <a:xfrm>
            <a:off x="3505200" y="4845051"/>
            <a:ext cx="762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VPN</a:t>
            </a:r>
            <a:endParaRPr lang="en-US" altLang="en-US" sz="900" b="0"/>
          </a:p>
        </p:txBody>
      </p:sp>
      <p:sp>
        <p:nvSpPr>
          <p:cNvPr id="12313" name="Text Box 27"/>
          <p:cNvSpPr txBox="1">
            <a:spLocks noChangeArrowheads="1"/>
          </p:cNvSpPr>
          <p:nvPr/>
        </p:nvSpPr>
        <p:spPr bwMode="auto">
          <a:xfrm>
            <a:off x="3429000" y="2178051"/>
            <a:ext cx="4572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VPN</a:t>
            </a:r>
            <a:endParaRPr lang="en-US" altLang="en-US" sz="900" b="0"/>
          </a:p>
        </p:txBody>
      </p:sp>
      <p:sp>
        <p:nvSpPr>
          <p:cNvPr id="12314" name="Text Box 28"/>
          <p:cNvSpPr txBox="1">
            <a:spLocks noChangeArrowheads="1"/>
          </p:cNvSpPr>
          <p:nvPr/>
        </p:nvSpPr>
        <p:spPr bwMode="auto">
          <a:xfrm>
            <a:off x="5181600" y="3397251"/>
            <a:ext cx="762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VPN</a:t>
            </a:r>
            <a:endParaRPr lang="en-US" altLang="en-US" sz="900" b="0"/>
          </a:p>
        </p:txBody>
      </p:sp>
      <p:sp>
        <p:nvSpPr>
          <p:cNvPr id="12315" name="Line 29"/>
          <p:cNvSpPr>
            <a:spLocks noChangeShapeType="1"/>
          </p:cNvSpPr>
          <p:nvPr/>
        </p:nvSpPr>
        <p:spPr bwMode="auto">
          <a:xfrm flipV="1">
            <a:off x="8305800" y="1720850"/>
            <a:ext cx="9906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2316" name="Picture 30" descr="File Server_Updated20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5149850"/>
            <a:ext cx="304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7" name="Picture 31" descr="File Server_Updated20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5226050"/>
            <a:ext cx="304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8"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1" y="4387850"/>
            <a:ext cx="5318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9" name="Text Box 33"/>
          <p:cNvSpPr txBox="1">
            <a:spLocks noChangeArrowheads="1"/>
          </p:cNvSpPr>
          <p:nvPr/>
        </p:nvSpPr>
        <p:spPr bwMode="auto">
          <a:xfrm>
            <a:off x="5029200" y="4845050"/>
            <a:ext cx="762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900" b="0"/>
              <a:t>Iron Port</a:t>
            </a:r>
          </a:p>
        </p:txBody>
      </p:sp>
      <p:sp>
        <p:nvSpPr>
          <p:cNvPr id="12320" name="Text Box 34"/>
          <p:cNvSpPr txBox="1">
            <a:spLocks noChangeArrowheads="1"/>
          </p:cNvSpPr>
          <p:nvPr/>
        </p:nvSpPr>
        <p:spPr bwMode="auto">
          <a:xfrm>
            <a:off x="6019800" y="2711451"/>
            <a:ext cx="762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Firewall</a:t>
            </a:r>
            <a:endParaRPr lang="en-US" altLang="en-US" sz="900" b="0"/>
          </a:p>
        </p:txBody>
      </p:sp>
      <p:pic>
        <p:nvPicPr>
          <p:cNvPr id="12321" name="Picture 35" descr="Workgroup Switch Securit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4083050"/>
            <a:ext cx="762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2" name="Picture 36" descr="File Server_Updated20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5149850"/>
            <a:ext cx="304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23" name="Text Box 37"/>
          <p:cNvSpPr txBox="1">
            <a:spLocks noChangeArrowheads="1"/>
          </p:cNvSpPr>
          <p:nvPr/>
        </p:nvSpPr>
        <p:spPr bwMode="auto">
          <a:xfrm>
            <a:off x="5562600" y="583565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Web </a:t>
            </a:r>
            <a:br>
              <a:rPr lang="en-US" altLang="en-US" sz="800" b="0"/>
            </a:br>
            <a:r>
              <a:rPr lang="en-US" altLang="en-US" sz="800" b="0"/>
              <a:t>Server</a:t>
            </a:r>
            <a:endParaRPr lang="en-US" altLang="en-US" sz="900" b="0"/>
          </a:p>
        </p:txBody>
      </p:sp>
      <p:sp>
        <p:nvSpPr>
          <p:cNvPr id="12324" name="Line 38"/>
          <p:cNvSpPr>
            <a:spLocks noChangeShapeType="1"/>
          </p:cNvSpPr>
          <p:nvPr/>
        </p:nvSpPr>
        <p:spPr bwMode="auto">
          <a:xfrm>
            <a:off x="8153400" y="3473450"/>
            <a:ext cx="7620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5" name="Line 39"/>
          <p:cNvSpPr>
            <a:spLocks noChangeShapeType="1"/>
          </p:cNvSpPr>
          <p:nvPr/>
        </p:nvSpPr>
        <p:spPr bwMode="auto">
          <a:xfrm flipH="1">
            <a:off x="8305800" y="3321050"/>
            <a:ext cx="5334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6" name="Line 40"/>
          <p:cNvSpPr>
            <a:spLocks noChangeShapeType="1"/>
          </p:cNvSpPr>
          <p:nvPr/>
        </p:nvSpPr>
        <p:spPr bwMode="auto">
          <a:xfrm>
            <a:off x="8839200" y="3244850"/>
            <a:ext cx="228600" cy="129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27" name="Line 41"/>
          <p:cNvSpPr>
            <a:spLocks noChangeShapeType="1"/>
          </p:cNvSpPr>
          <p:nvPr/>
        </p:nvSpPr>
        <p:spPr bwMode="auto">
          <a:xfrm>
            <a:off x="8153400" y="3244850"/>
            <a:ext cx="762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2328" name="Picture 42" descr="Workgroup Switch Securit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9200" y="4311650"/>
            <a:ext cx="762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9" name="Picture 43" descr="Workgroup Switch Securit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2400" y="4387850"/>
            <a:ext cx="762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0" name="Picture 4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0601" y="3016250"/>
            <a:ext cx="4794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31" name="Text Box 45"/>
          <p:cNvSpPr txBox="1">
            <a:spLocks noChangeArrowheads="1"/>
          </p:cNvSpPr>
          <p:nvPr/>
        </p:nvSpPr>
        <p:spPr bwMode="auto">
          <a:xfrm>
            <a:off x="6019800" y="583565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Email Server</a:t>
            </a:r>
            <a:endParaRPr lang="en-US" altLang="en-US" sz="900" b="0"/>
          </a:p>
        </p:txBody>
      </p:sp>
      <p:sp>
        <p:nvSpPr>
          <p:cNvPr id="12332" name="Text Box 46"/>
          <p:cNvSpPr txBox="1">
            <a:spLocks noChangeArrowheads="1"/>
          </p:cNvSpPr>
          <p:nvPr/>
        </p:nvSpPr>
        <p:spPr bwMode="auto">
          <a:xfrm>
            <a:off x="6477000" y="5911850"/>
            <a:ext cx="762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900" b="0"/>
              <a:t>DNS</a:t>
            </a:r>
          </a:p>
        </p:txBody>
      </p:sp>
      <p:pic>
        <p:nvPicPr>
          <p:cNvPr id="12333" name="Picture 4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53400" y="1492250"/>
            <a:ext cx="76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4" name="Picture 4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20200" y="1416050"/>
            <a:ext cx="381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5" name="Picture 4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4801" y="3016250"/>
            <a:ext cx="4794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6" name="Picture 50" descr="Router with firew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800" y="4235451"/>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37" name="Picture 5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1000" y="5073651"/>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38" name="Oval 52"/>
          <p:cNvSpPr>
            <a:spLocks noChangeArrowheads="1"/>
          </p:cNvSpPr>
          <p:nvPr/>
        </p:nvSpPr>
        <p:spPr bwMode="auto">
          <a:xfrm>
            <a:off x="6400800" y="2667000"/>
            <a:ext cx="1600200" cy="1371600"/>
          </a:xfrm>
          <a:prstGeom prst="ellipse">
            <a:avLst/>
          </a:prstGeom>
          <a:solidFill>
            <a:srgbClr val="CC0000">
              <a:alpha val="58823"/>
            </a:srgbClr>
          </a:solidFill>
          <a:ln w="9525">
            <a:solidFill>
              <a:schemeClr val="tx1"/>
            </a:solidFill>
            <a:round/>
            <a:headEnd/>
            <a:tailEnd/>
          </a:ln>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12339" name="Text Box 53"/>
          <p:cNvSpPr txBox="1">
            <a:spLocks noChangeArrowheads="1"/>
          </p:cNvSpPr>
          <p:nvPr/>
        </p:nvSpPr>
        <p:spPr bwMode="auto">
          <a:xfrm>
            <a:off x="7010400" y="3519488"/>
            <a:ext cx="381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IPS</a:t>
            </a:r>
            <a:endParaRPr lang="en-US" altLang="en-US" sz="900" b="0"/>
          </a:p>
        </p:txBody>
      </p:sp>
      <p:pic>
        <p:nvPicPr>
          <p:cNvPr id="12340" name="Picture 54" descr="NetRang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81800" y="3055939"/>
            <a:ext cx="8382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41" name="Text Box 55"/>
          <p:cNvSpPr txBox="1">
            <a:spLocks noChangeArrowheads="1"/>
          </p:cNvSpPr>
          <p:nvPr/>
        </p:nvSpPr>
        <p:spPr bwMode="auto">
          <a:xfrm>
            <a:off x="8172450" y="5114926"/>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000" b="0"/>
              <a:t>CSA</a:t>
            </a:r>
          </a:p>
        </p:txBody>
      </p:sp>
      <p:pic>
        <p:nvPicPr>
          <p:cNvPr id="12342" name="Picture 5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0" y="4921251"/>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43" name="Text Box 57"/>
          <p:cNvSpPr txBox="1">
            <a:spLocks noChangeArrowheads="1"/>
          </p:cNvSpPr>
          <p:nvPr/>
        </p:nvSpPr>
        <p:spPr bwMode="auto">
          <a:xfrm>
            <a:off x="8524875" y="4981576"/>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000" b="0"/>
              <a:t>CSA</a:t>
            </a:r>
          </a:p>
        </p:txBody>
      </p:sp>
      <p:pic>
        <p:nvPicPr>
          <p:cNvPr id="12344" name="Picture 5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0600" y="4997451"/>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45" name="Text Box 59"/>
          <p:cNvSpPr txBox="1">
            <a:spLocks noChangeArrowheads="1"/>
          </p:cNvSpPr>
          <p:nvPr/>
        </p:nvSpPr>
        <p:spPr bwMode="auto">
          <a:xfrm>
            <a:off x="8810625" y="5045076"/>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000" b="0"/>
              <a:t>CSA</a:t>
            </a:r>
          </a:p>
        </p:txBody>
      </p:sp>
      <p:pic>
        <p:nvPicPr>
          <p:cNvPr id="12346" name="Picture 6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343401"/>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47" name="Text Box 61"/>
          <p:cNvSpPr txBox="1">
            <a:spLocks noChangeArrowheads="1"/>
          </p:cNvSpPr>
          <p:nvPr/>
        </p:nvSpPr>
        <p:spPr bwMode="auto">
          <a:xfrm>
            <a:off x="2724150" y="1847851"/>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000" b="0"/>
              <a:t>CSA</a:t>
            </a:r>
          </a:p>
        </p:txBody>
      </p:sp>
      <p:sp>
        <p:nvSpPr>
          <p:cNvPr id="12348" name="Text Box 62"/>
          <p:cNvSpPr txBox="1">
            <a:spLocks noChangeArrowheads="1"/>
          </p:cNvSpPr>
          <p:nvPr/>
        </p:nvSpPr>
        <p:spPr bwMode="auto">
          <a:xfrm>
            <a:off x="2609850" y="4391026"/>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000" b="0"/>
              <a:t>CSA</a:t>
            </a:r>
          </a:p>
        </p:txBody>
      </p:sp>
    </p:spTree>
    <p:extLst>
      <p:ext uri="{BB962C8B-B14F-4D97-AF65-F5344CB8AC3E}">
        <p14:creationId xmlns:p14="http://schemas.microsoft.com/office/powerpoint/2010/main" val="350162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Host-Based Implementation</a:t>
            </a:r>
          </a:p>
        </p:txBody>
      </p:sp>
      <p:sp>
        <p:nvSpPr>
          <p:cNvPr id="2" name="Content Placeholder 1">
            <a:extLst>
              <a:ext uri="{FF2B5EF4-FFF2-40B4-BE49-F238E27FC236}">
                <a16:creationId xmlns:a16="http://schemas.microsoft.com/office/drawing/2014/main" id="{BF4C4D07-247F-4FEE-9A12-8BDC64D2B796}"/>
              </a:ext>
            </a:extLst>
          </p:cNvPr>
          <p:cNvSpPr>
            <a:spLocks noGrp="1"/>
          </p:cNvSpPr>
          <p:nvPr>
            <p:ph idx="1"/>
          </p:nvPr>
        </p:nvSpPr>
        <p:spPr/>
        <p:txBody>
          <a:bodyPr/>
          <a:lstStyle/>
          <a:p>
            <a:endParaRPr lang="en-US"/>
          </a:p>
        </p:txBody>
      </p:sp>
      <p:sp>
        <p:nvSpPr>
          <p:cNvPr id="13315" name="Line 3"/>
          <p:cNvSpPr>
            <a:spLocks noChangeShapeType="1"/>
          </p:cNvSpPr>
          <p:nvPr/>
        </p:nvSpPr>
        <p:spPr bwMode="auto">
          <a:xfrm flipH="1">
            <a:off x="5486400" y="4387850"/>
            <a:ext cx="457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6" name="Line 4"/>
          <p:cNvSpPr>
            <a:spLocks noChangeShapeType="1"/>
          </p:cNvSpPr>
          <p:nvPr/>
        </p:nvSpPr>
        <p:spPr bwMode="auto">
          <a:xfrm>
            <a:off x="6248400" y="3778250"/>
            <a:ext cx="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7" name="Oval 5"/>
          <p:cNvSpPr>
            <a:spLocks noChangeArrowheads="1"/>
          </p:cNvSpPr>
          <p:nvPr/>
        </p:nvSpPr>
        <p:spPr bwMode="auto">
          <a:xfrm>
            <a:off x="7620000" y="4311650"/>
            <a:ext cx="2514600" cy="1752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13318" name="Line 6"/>
          <p:cNvSpPr>
            <a:spLocks noChangeShapeType="1"/>
          </p:cNvSpPr>
          <p:nvPr/>
        </p:nvSpPr>
        <p:spPr bwMode="auto">
          <a:xfrm>
            <a:off x="6400800" y="4464050"/>
            <a:ext cx="228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9" name="Line 7"/>
          <p:cNvSpPr>
            <a:spLocks noChangeShapeType="1"/>
          </p:cNvSpPr>
          <p:nvPr/>
        </p:nvSpPr>
        <p:spPr bwMode="auto">
          <a:xfrm>
            <a:off x="8305800" y="3397250"/>
            <a:ext cx="45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0" name="Line 8"/>
          <p:cNvSpPr>
            <a:spLocks noChangeShapeType="1"/>
          </p:cNvSpPr>
          <p:nvPr/>
        </p:nvSpPr>
        <p:spPr bwMode="auto">
          <a:xfrm flipH="1">
            <a:off x="5791200" y="4235450"/>
            <a:ext cx="3048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1" name="Oval 9"/>
          <p:cNvSpPr>
            <a:spLocks noChangeArrowheads="1"/>
          </p:cNvSpPr>
          <p:nvPr/>
        </p:nvSpPr>
        <p:spPr bwMode="auto">
          <a:xfrm>
            <a:off x="1905000" y="4311650"/>
            <a:ext cx="2133600" cy="12954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13322" name="Oval 10"/>
          <p:cNvSpPr>
            <a:spLocks noChangeArrowheads="1"/>
          </p:cNvSpPr>
          <p:nvPr/>
        </p:nvSpPr>
        <p:spPr bwMode="auto">
          <a:xfrm>
            <a:off x="2438400" y="1644650"/>
            <a:ext cx="1905000" cy="11747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13323" name="Line 11"/>
          <p:cNvSpPr>
            <a:spLocks noChangeShapeType="1"/>
          </p:cNvSpPr>
          <p:nvPr/>
        </p:nvSpPr>
        <p:spPr bwMode="auto">
          <a:xfrm flipV="1">
            <a:off x="3810000" y="3397250"/>
            <a:ext cx="1524000" cy="1066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4" name="Line 12"/>
          <p:cNvSpPr>
            <a:spLocks noChangeShapeType="1"/>
          </p:cNvSpPr>
          <p:nvPr/>
        </p:nvSpPr>
        <p:spPr bwMode="auto">
          <a:xfrm>
            <a:off x="3962400" y="2254250"/>
            <a:ext cx="1295400" cy="990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5" name="Line 13"/>
          <p:cNvSpPr>
            <a:spLocks noChangeShapeType="1"/>
          </p:cNvSpPr>
          <p:nvPr/>
        </p:nvSpPr>
        <p:spPr bwMode="auto">
          <a:xfrm>
            <a:off x="5715000" y="3397250"/>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3326" name="Picture 14" descr="Router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949451"/>
            <a:ext cx="6286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7" name="Picture 15" descr="Router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168651"/>
            <a:ext cx="6286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8" name="Picture 16" descr="IOSfirew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940050"/>
            <a:ext cx="60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9" name="Line 17"/>
          <p:cNvSpPr>
            <a:spLocks noChangeShapeType="1"/>
          </p:cNvSpPr>
          <p:nvPr/>
        </p:nvSpPr>
        <p:spPr bwMode="auto">
          <a:xfrm flipV="1">
            <a:off x="8229600" y="1797050"/>
            <a:ext cx="1524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0" name="Text Box 18"/>
          <p:cNvSpPr txBox="1">
            <a:spLocks noChangeArrowheads="1"/>
          </p:cNvSpPr>
          <p:nvPr/>
        </p:nvSpPr>
        <p:spPr bwMode="auto">
          <a:xfrm>
            <a:off x="8305800" y="1949450"/>
            <a:ext cx="762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900" b="0"/>
              <a:t>MARS</a:t>
            </a:r>
          </a:p>
        </p:txBody>
      </p:sp>
      <p:pic>
        <p:nvPicPr>
          <p:cNvPr id="13331" name="Picture 1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625851"/>
            <a:ext cx="11811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2" name="Picture 2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330451"/>
            <a:ext cx="11811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Text Box 21"/>
          <p:cNvSpPr txBox="1">
            <a:spLocks noChangeArrowheads="1"/>
          </p:cNvSpPr>
          <p:nvPr/>
        </p:nvSpPr>
        <p:spPr bwMode="auto">
          <a:xfrm>
            <a:off x="2362200" y="2406651"/>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800" b="0"/>
              <a:t>Remote Worker</a:t>
            </a:r>
          </a:p>
        </p:txBody>
      </p:sp>
      <p:sp>
        <p:nvSpPr>
          <p:cNvPr id="13334" name="Text Box 22"/>
          <p:cNvSpPr txBox="1">
            <a:spLocks noChangeArrowheads="1"/>
          </p:cNvSpPr>
          <p:nvPr/>
        </p:nvSpPr>
        <p:spPr bwMode="auto">
          <a:xfrm>
            <a:off x="1981200" y="4997451"/>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800" b="0"/>
              <a:t>Remote Branch</a:t>
            </a:r>
          </a:p>
        </p:txBody>
      </p:sp>
      <p:sp>
        <p:nvSpPr>
          <p:cNvPr id="13335" name="Text Box 23"/>
          <p:cNvSpPr txBox="1">
            <a:spLocks noChangeArrowheads="1"/>
          </p:cNvSpPr>
          <p:nvPr/>
        </p:nvSpPr>
        <p:spPr bwMode="auto">
          <a:xfrm>
            <a:off x="3505200" y="4921251"/>
            <a:ext cx="762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VPN</a:t>
            </a:r>
            <a:endParaRPr lang="en-US" altLang="en-US" sz="900" b="0"/>
          </a:p>
        </p:txBody>
      </p:sp>
      <p:sp>
        <p:nvSpPr>
          <p:cNvPr id="13336" name="Text Box 24"/>
          <p:cNvSpPr txBox="1">
            <a:spLocks noChangeArrowheads="1"/>
          </p:cNvSpPr>
          <p:nvPr/>
        </p:nvSpPr>
        <p:spPr bwMode="auto">
          <a:xfrm>
            <a:off x="3429000" y="2254251"/>
            <a:ext cx="4572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VPN</a:t>
            </a:r>
            <a:endParaRPr lang="en-US" altLang="en-US" sz="900" b="0"/>
          </a:p>
        </p:txBody>
      </p:sp>
      <p:sp>
        <p:nvSpPr>
          <p:cNvPr id="13337" name="Text Box 25"/>
          <p:cNvSpPr txBox="1">
            <a:spLocks noChangeArrowheads="1"/>
          </p:cNvSpPr>
          <p:nvPr/>
        </p:nvSpPr>
        <p:spPr bwMode="auto">
          <a:xfrm>
            <a:off x="5181600" y="3473451"/>
            <a:ext cx="762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VPN</a:t>
            </a:r>
            <a:endParaRPr lang="en-US" altLang="en-US" sz="900" b="0"/>
          </a:p>
        </p:txBody>
      </p:sp>
      <p:sp>
        <p:nvSpPr>
          <p:cNvPr id="13338" name="Line 26"/>
          <p:cNvSpPr>
            <a:spLocks noChangeShapeType="1"/>
          </p:cNvSpPr>
          <p:nvPr/>
        </p:nvSpPr>
        <p:spPr bwMode="auto">
          <a:xfrm flipV="1">
            <a:off x="8305800" y="1797050"/>
            <a:ext cx="9906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3339" name="Picture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1" y="4464050"/>
            <a:ext cx="5318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0" name="Text Box 28"/>
          <p:cNvSpPr txBox="1">
            <a:spLocks noChangeArrowheads="1"/>
          </p:cNvSpPr>
          <p:nvPr/>
        </p:nvSpPr>
        <p:spPr bwMode="auto">
          <a:xfrm>
            <a:off x="5029200" y="4953000"/>
            <a:ext cx="762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900" b="0"/>
              <a:t>Iron Port</a:t>
            </a:r>
          </a:p>
        </p:txBody>
      </p:sp>
      <p:sp>
        <p:nvSpPr>
          <p:cNvPr id="13341" name="Text Box 29"/>
          <p:cNvSpPr txBox="1">
            <a:spLocks noChangeArrowheads="1"/>
          </p:cNvSpPr>
          <p:nvPr/>
        </p:nvSpPr>
        <p:spPr bwMode="auto">
          <a:xfrm>
            <a:off x="6019800" y="2787651"/>
            <a:ext cx="7620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Firewall</a:t>
            </a:r>
            <a:endParaRPr lang="en-US" altLang="en-US" sz="900" b="0"/>
          </a:p>
        </p:txBody>
      </p:sp>
      <p:pic>
        <p:nvPicPr>
          <p:cNvPr id="13342" name="Picture 30" descr="Workgroup Switch Secur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4159250"/>
            <a:ext cx="762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43" name="Line 31"/>
          <p:cNvSpPr>
            <a:spLocks noChangeShapeType="1"/>
          </p:cNvSpPr>
          <p:nvPr/>
        </p:nvSpPr>
        <p:spPr bwMode="auto">
          <a:xfrm>
            <a:off x="8153400" y="3549650"/>
            <a:ext cx="7620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4" name="Line 32"/>
          <p:cNvSpPr>
            <a:spLocks noChangeShapeType="1"/>
          </p:cNvSpPr>
          <p:nvPr/>
        </p:nvSpPr>
        <p:spPr bwMode="auto">
          <a:xfrm flipH="1">
            <a:off x="8305800" y="3397250"/>
            <a:ext cx="5334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5" name="Line 33"/>
          <p:cNvSpPr>
            <a:spLocks noChangeShapeType="1"/>
          </p:cNvSpPr>
          <p:nvPr/>
        </p:nvSpPr>
        <p:spPr bwMode="auto">
          <a:xfrm>
            <a:off x="8839200" y="3321050"/>
            <a:ext cx="228600" cy="1295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6" name="Line 34"/>
          <p:cNvSpPr>
            <a:spLocks noChangeShapeType="1"/>
          </p:cNvSpPr>
          <p:nvPr/>
        </p:nvSpPr>
        <p:spPr bwMode="auto">
          <a:xfrm>
            <a:off x="8153400" y="3321050"/>
            <a:ext cx="7620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3347" name="Picture 35" descr="Workgroup Switch Secur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9200" y="4387850"/>
            <a:ext cx="762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8" name="Picture 36" descr="Workgroup Switch Secur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2400" y="4464050"/>
            <a:ext cx="7620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9" name="Picture 3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0601" y="3092450"/>
            <a:ext cx="4794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0" name="Picture 3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3400" y="1568450"/>
            <a:ext cx="762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1" name="Picture 3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4801" y="3092450"/>
            <a:ext cx="4794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52" name="Picture 40" descr="Router with firew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4311651"/>
            <a:ext cx="685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3" name="Text Box 41"/>
          <p:cNvSpPr txBox="1">
            <a:spLocks noChangeArrowheads="1"/>
          </p:cNvSpPr>
          <p:nvPr/>
        </p:nvSpPr>
        <p:spPr bwMode="auto">
          <a:xfrm>
            <a:off x="7010400" y="3595688"/>
            <a:ext cx="3810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IPS</a:t>
            </a:r>
            <a:endParaRPr lang="en-US" altLang="en-US" sz="900" b="0"/>
          </a:p>
        </p:txBody>
      </p:sp>
      <p:pic>
        <p:nvPicPr>
          <p:cNvPr id="13354" name="Picture 42" descr="NetRang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81800" y="3132139"/>
            <a:ext cx="8382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55" name="Oval 45"/>
          <p:cNvSpPr>
            <a:spLocks noChangeArrowheads="1"/>
          </p:cNvSpPr>
          <p:nvPr/>
        </p:nvSpPr>
        <p:spPr bwMode="auto">
          <a:xfrm>
            <a:off x="2133600" y="1447800"/>
            <a:ext cx="1600200" cy="1371600"/>
          </a:xfrm>
          <a:prstGeom prst="ellipse">
            <a:avLst/>
          </a:prstGeom>
          <a:solidFill>
            <a:srgbClr val="CC0000">
              <a:alpha val="58823"/>
            </a:srgbClr>
          </a:solidFill>
          <a:ln w="9525">
            <a:solidFill>
              <a:schemeClr val="tx1"/>
            </a:solidFill>
            <a:round/>
            <a:headEnd/>
            <a:tailEnd/>
          </a:ln>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13356" name="Oval 46"/>
          <p:cNvSpPr>
            <a:spLocks noChangeArrowheads="1"/>
          </p:cNvSpPr>
          <p:nvPr/>
        </p:nvSpPr>
        <p:spPr bwMode="auto">
          <a:xfrm>
            <a:off x="1981200" y="4038600"/>
            <a:ext cx="1600200" cy="1371600"/>
          </a:xfrm>
          <a:prstGeom prst="ellipse">
            <a:avLst/>
          </a:prstGeom>
          <a:solidFill>
            <a:srgbClr val="CC0000">
              <a:alpha val="58823"/>
            </a:srgbClr>
          </a:solidFill>
          <a:ln w="9525">
            <a:solidFill>
              <a:schemeClr val="tx1"/>
            </a:solidFill>
            <a:round/>
            <a:headEnd/>
            <a:tailEnd/>
          </a:ln>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13357" name="Oval 47"/>
          <p:cNvSpPr>
            <a:spLocks noChangeArrowheads="1"/>
          </p:cNvSpPr>
          <p:nvPr/>
        </p:nvSpPr>
        <p:spPr bwMode="auto">
          <a:xfrm>
            <a:off x="5181600" y="4876800"/>
            <a:ext cx="2057400" cy="1676400"/>
          </a:xfrm>
          <a:prstGeom prst="ellipse">
            <a:avLst/>
          </a:prstGeom>
          <a:solidFill>
            <a:srgbClr val="CC0000">
              <a:alpha val="58823"/>
            </a:srgbClr>
          </a:solidFill>
          <a:ln w="9525">
            <a:solidFill>
              <a:schemeClr val="tx1"/>
            </a:solidFill>
            <a:round/>
            <a:headEnd/>
            <a:tailEnd/>
          </a:ln>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13358" name="Oval 48"/>
          <p:cNvSpPr>
            <a:spLocks noChangeArrowheads="1"/>
          </p:cNvSpPr>
          <p:nvPr/>
        </p:nvSpPr>
        <p:spPr bwMode="auto">
          <a:xfrm>
            <a:off x="7924800" y="4800600"/>
            <a:ext cx="1600200" cy="1371600"/>
          </a:xfrm>
          <a:prstGeom prst="ellipse">
            <a:avLst/>
          </a:prstGeom>
          <a:solidFill>
            <a:srgbClr val="CC0000">
              <a:alpha val="58823"/>
            </a:srgbClr>
          </a:solidFill>
          <a:ln w="9525">
            <a:solidFill>
              <a:schemeClr val="tx1"/>
            </a:solidFill>
            <a:round/>
            <a:headEnd/>
            <a:tailEnd/>
          </a:ln>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sp>
        <p:nvSpPr>
          <p:cNvPr id="13359" name="Oval 49"/>
          <p:cNvSpPr>
            <a:spLocks noChangeArrowheads="1"/>
          </p:cNvSpPr>
          <p:nvPr/>
        </p:nvSpPr>
        <p:spPr bwMode="auto">
          <a:xfrm>
            <a:off x="8686800" y="1219200"/>
            <a:ext cx="1600200" cy="1371600"/>
          </a:xfrm>
          <a:prstGeom prst="ellipse">
            <a:avLst/>
          </a:prstGeom>
          <a:solidFill>
            <a:srgbClr val="CC0000">
              <a:alpha val="58823"/>
            </a:srgbClr>
          </a:solidFill>
          <a:ln w="9525">
            <a:solidFill>
              <a:schemeClr val="tx1"/>
            </a:solidFill>
            <a:round/>
            <a:headEnd/>
            <a:tailEnd/>
          </a:ln>
        </p:spPr>
        <p:txBody>
          <a:bodyPr wrap="none" anchor="ct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endParaRPr lang="en-US" altLang="en-US"/>
          </a:p>
        </p:txBody>
      </p:sp>
      <p:pic>
        <p:nvPicPr>
          <p:cNvPr id="13360" name="Picture 5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4600" y="1873251"/>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61" name="Text Box 51"/>
          <p:cNvSpPr txBox="1">
            <a:spLocks noChangeArrowheads="1"/>
          </p:cNvSpPr>
          <p:nvPr/>
        </p:nvSpPr>
        <p:spPr bwMode="auto">
          <a:xfrm>
            <a:off x="2686050" y="1933576"/>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000" b="0"/>
              <a:t>CSA</a:t>
            </a:r>
          </a:p>
        </p:txBody>
      </p:sp>
      <p:pic>
        <p:nvPicPr>
          <p:cNvPr id="13362" name="Picture 5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8400" y="4419601"/>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63" name="Text Box 53"/>
          <p:cNvSpPr txBox="1">
            <a:spLocks noChangeArrowheads="1"/>
          </p:cNvSpPr>
          <p:nvPr/>
        </p:nvSpPr>
        <p:spPr bwMode="auto">
          <a:xfrm>
            <a:off x="2609850" y="4467226"/>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000" b="0"/>
              <a:t>CSA</a:t>
            </a:r>
          </a:p>
        </p:txBody>
      </p:sp>
      <p:pic>
        <p:nvPicPr>
          <p:cNvPr id="13364" name="Picture 54" descr="File Server_Updated200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0" y="5226050"/>
            <a:ext cx="304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65" name="Picture 55" descr="File Server_Updated200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7000" y="5302250"/>
            <a:ext cx="304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66" name="Picture 56" descr="File Server_Updated200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38800" y="5226050"/>
            <a:ext cx="304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67" name="Text Box 57"/>
          <p:cNvSpPr txBox="1">
            <a:spLocks noChangeArrowheads="1"/>
          </p:cNvSpPr>
          <p:nvPr/>
        </p:nvSpPr>
        <p:spPr bwMode="auto">
          <a:xfrm>
            <a:off x="5562600" y="591185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Web </a:t>
            </a:r>
            <a:br>
              <a:rPr lang="en-US" altLang="en-US" sz="800" b="0"/>
            </a:br>
            <a:r>
              <a:rPr lang="en-US" altLang="en-US" sz="800" b="0"/>
              <a:t>Server</a:t>
            </a:r>
            <a:endParaRPr lang="en-US" altLang="en-US" sz="900" b="0"/>
          </a:p>
        </p:txBody>
      </p:sp>
      <p:sp>
        <p:nvSpPr>
          <p:cNvPr id="13368" name="Text Box 58"/>
          <p:cNvSpPr txBox="1">
            <a:spLocks noChangeArrowheads="1"/>
          </p:cNvSpPr>
          <p:nvPr/>
        </p:nvSpPr>
        <p:spPr bwMode="auto">
          <a:xfrm>
            <a:off x="6019800" y="5911850"/>
            <a:ext cx="762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b="0"/>
              <a:t>Email Server</a:t>
            </a:r>
            <a:endParaRPr lang="en-US" altLang="en-US" sz="900" b="0"/>
          </a:p>
        </p:txBody>
      </p:sp>
      <p:sp>
        <p:nvSpPr>
          <p:cNvPr id="13369" name="Text Box 59"/>
          <p:cNvSpPr txBox="1">
            <a:spLocks noChangeArrowheads="1"/>
          </p:cNvSpPr>
          <p:nvPr/>
        </p:nvSpPr>
        <p:spPr bwMode="auto">
          <a:xfrm>
            <a:off x="6477000" y="5988050"/>
            <a:ext cx="762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900" b="0"/>
              <a:t>DNS</a:t>
            </a:r>
          </a:p>
        </p:txBody>
      </p:sp>
      <p:pic>
        <p:nvPicPr>
          <p:cNvPr id="13370" name="Picture 6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01000" y="5149851"/>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71" name="Text Box 61"/>
          <p:cNvSpPr txBox="1">
            <a:spLocks noChangeArrowheads="1"/>
          </p:cNvSpPr>
          <p:nvPr/>
        </p:nvSpPr>
        <p:spPr bwMode="auto">
          <a:xfrm>
            <a:off x="8172450" y="5191126"/>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000" b="0"/>
              <a:t>CSA</a:t>
            </a:r>
          </a:p>
        </p:txBody>
      </p:sp>
      <p:pic>
        <p:nvPicPr>
          <p:cNvPr id="13372" name="Picture 6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4997451"/>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73" name="Text Box 63"/>
          <p:cNvSpPr txBox="1">
            <a:spLocks noChangeArrowheads="1"/>
          </p:cNvSpPr>
          <p:nvPr/>
        </p:nvSpPr>
        <p:spPr bwMode="auto">
          <a:xfrm>
            <a:off x="8524875" y="5057776"/>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000" b="0"/>
              <a:t>CSA</a:t>
            </a:r>
          </a:p>
        </p:txBody>
      </p:sp>
      <p:pic>
        <p:nvPicPr>
          <p:cNvPr id="13374" name="Picture 64"/>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0600" y="5073651"/>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75" name="Text Box 65"/>
          <p:cNvSpPr txBox="1">
            <a:spLocks noChangeArrowheads="1"/>
          </p:cNvSpPr>
          <p:nvPr/>
        </p:nvSpPr>
        <p:spPr bwMode="auto">
          <a:xfrm>
            <a:off x="8810625" y="5121276"/>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1000" b="0"/>
              <a:t>CSA</a:t>
            </a:r>
          </a:p>
        </p:txBody>
      </p:sp>
      <p:pic>
        <p:nvPicPr>
          <p:cNvPr id="13376" name="Picture 6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20200" y="1492250"/>
            <a:ext cx="381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77" name="Text Box 67"/>
          <p:cNvSpPr txBox="1">
            <a:spLocks noChangeArrowheads="1"/>
          </p:cNvSpPr>
          <p:nvPr/>
        </p:nvSpPr>
        <p:spPr bwMode="auto">
          <a:xfrm>
            <a:off x="5334000" y="5334001"/>
            <a:ext cx="5334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a:solidFill>
                  <a:schemeClr val="bg1"/>
                </a:solidFill>
              </a:rPr>
              <a:t>CSA</a:t>
            </a:r>
          </a:p>
        </p:txBody>
      </p:sp>
      <p:sp>
        <p:nvSpPr>
          <p:cNvPr id="13378" name="Text Box 68"/>
          <p:cNvSpPr txBox="1">
            <a:spLocks noChangeArrowheads="1"/>
          </p:cNvSpPr>
          <p:nvPr/>
        </p:nvSpPr>
        <p:spPr bwMode="auto">
          <a:xfrm>
            <a:off x="5905500" y="5029201"/>
            <a:ext cx="5334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a:solidFill>
                  <a:schemeClr val="bg1"/>
                </a:solidFill>
              </a:rPr>
              <a:t>CSA</a:t>
            </a:r>
          </a:p>
        </p:txBody>
      </p:sp>
      <p:sp>
        <p:nvSpPr>
          <p:cNvPr id="13379" name="Text Box 69"/>
          <p:cNvSpPr txBox="1">
            <a:spLocks noChangeArrowheads="1"/>
          </p:cNvSpPr>
          <p:nvPr/>
        </p:nvSpPr>
        <p:spPr bwMode="auto">
          <a:xfrm>
            <a:off x="6734175" y="5486401"/>
            <a:ext cx="5334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a:solidFill>
                  <a:schemeClr val="bg1"/>
                </a:solidFill>
              </a:rPr>
              <a:t>CSA</a:t>
            </a:r>
          </a:p>
        </p:txBody>
      </p:sp>
      <p:sp>
        <p:nvSpPr>
          <p:cNvPr id="13380" name="Text Box 70"/>
          <p:cNvSpPr txBox="1">
            <a:spLocks noChangeArrowheads="1"/>
          </p:cNvSpPr>
          <p:nvPr/>
        </p:nvSpPr>
        <p:spPr bwMode="auto">
          <a:xfrm>
            <a:off x="9553575" y="1676401"/>
            <a:ext cx="53340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eaLnBrk="1" hangingPunct="1">
              <a:lnSpc>
                <a:spcPct val="100000"/>
              </a:lnSpc>
              <a:spcBef>
                <a:spcPct val="50000"/>
              </a:spcBef>
            </a:pPr>
            <a:r>
              <a:rPr lang="en-US" altLang="en-US" sz="800">
                <a:solidFill>
                  <a:schemeClr val="bg1"/>
                </a:solidFill>
              </a:rPr>
              <a:t>CSA</a:t>
            </a:r>
          </a:p>
        </p:txBody>
      </p:sp>
      <p:sp>
        <p:nvSpPr>
          <p:cNvPr id="13381" name="Rectangle 71"/>
          <p:cNvSpPr>
            <a:spLocks noChangeArrowheads="1"/>
          </p:cNvSpPr>
          <p:nvPr/>
        </p:nvSpPr>
        <p:spPr bwMode="auto">
          <a:xfrm>
            <a:off x="5959475" y="4805770"/>
            <a:ext cx="609600" cy="276999"/>
          </a:xfrm>
          <a:prstGeom prst="rect">
            <a:avLst/>
          </a:prstGeom>
          <a:solidFill>
            <a:schemeClr val="bg1"/>
          </a:solidFill>
          <a:ln w="19050">
            <a:solidFill>
              <a:schemeClr val="tx1"/>
            </a:solidFill>
            <a:miter lim="800000"/>
            <a:headEnd type="none" w="sm" len="sm"/>
            <a:tailEnd type="none" w="sm" len="sm"/>
          </a:ln>
        </p:spPr>
        <p:txBody>
          <a:bodyPr lIns="45720" rIns="45720" anchor="ct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1200" b="0">
                <a:latin typeface="Helvetica" charset="0"/>
              </a:rPr>
              <a:t>Agent</a:t>
            </a:r>
          </a:p>
        </p:txBody>
      </p:sp>
      <p:sp>
        <p:nvSpPr>
          <p:cNvPr id="13382" name="Text Box 72"/>
          <p:cNvSpPr txBox="1">
            <a:spLocks noChangeArrowheads="1"/>
          </p:cNvSpPr>
          <p:nvPr/>
        </p:nvSpPr>
        <p:spPr bwMode="auto">
          <a:xfrm>
            <a:off x="8915400" y="2286000"/>
            <a:ext cx="1447800" cy="420688"/>
          </a:xfrm>
          <a:prstGeom prst="rect">
            <a:avLst/>
          </a:prstGeom>
          <a:solidFill>
            <a:srgbClr val="FFFF00"/>
          </a:solidFill>
          <a:ln w="9525">
            <a:solidFill>
              <a:schemeClr val="tx1"/>
            </a:solidFill>
            <a:miter lim="800000"/>
            <a:headEnd/>
            <a:tailEnd/>
          </a:ln>
        </p:spPr>
        <p:txBody>
          <a:bodyPr>
            <a:spAutoFit/>
          </a:bodyPr>
          <a:lstStyle>
            <a:lvl1pPr>
              <a:defRPr sz="3000" b="1">
                <a:solidFill>
                  <a:schemeClr val="tx1"/>
                </a:solidFill>
                <a:latin typeface="Arial" charset="0"/>
              </a:defRPr>
            </a:lvl1pPr>
            <a:lvl2pPr marL="742950" indent="-285750">
              <a:defRPr sz="3000" b="1">
                <a:solidFill>
                  <a:schemeClr val="tx1"/>
                </a:solidFill>
                <a:latin typeface="Arial" charset="0"/>
              </a:defRPr>
            </a:lvl2pPr>
            <a:lvl3pPr marL="1143000" indent="-228600">
              <a:defRPr sz="3000" b="1">
                <a:solidFill>
                  <a:schemeClr val="tx1"/>
                </a:solidFill>
                <a:latin typeface="Arial" charset="0"/>
              </a:defRPr>
            </a:lvl3pPr>
            <a:lvl4pPr marL="1600200" indent="-228600">
              <a:defRPr sz="3000" b="1">
                <a:solidFill>
                  <a:schemeClr val="tx1"/>
                </a:solidFill>
                <a:latin typeface="Arial" charset="0"/>
              </a:defRPr>
            </a:lvl4pPr>
            <a:lvl5pPr marL="2057400" indent="-228600">
              <a:defRPr sz="3000" b="1">
                <a:solidFill>
                  <a:schemeClr val="tx1"/>
                </a:solidFill>
                <a:latin typeface="Arial" charset="0"/>
              </a:defRPr>
            </a:lvl5pPr>
            <a:lvl6pPr marL="2514600" indent="-228600" eaLnBrk="0" fontAlgn="base" hangingPunct="0">
              <a:lnSpc>
                <a:spcPct val="90000"/>
              </a:lnSpc>
              <a:spcBef>
                <a:spcPct val="0"/>
              </a:spcBef>
              <a:spcAft>
                <a:spcPct val="0"/>
              </a:spcAft>
              <a:defRPr sz="3000" b="1">
                <a:solidFill>
                  <a:schemeClr val="tx1"/>
                </a:solidFill>
                <a:latin typeface="Arial" charset="0"/>
              </a:defRPr>
            </a:lvl6pPr>
            <a:lvl7pPr marL="2971800" indent="-228600" eaLnBrk="0" fontAlgn="base" hangingPunct="0">
              <a:lnSpc>
                <a:spcPct val="90000"/>
              </a:lnSpc>
              <a:spcBef>
                <a:spcPct val="0"/>
              </a:spcBef>
              <a:spcAft>
                <a:spcPct val="0"/>
              </a:spcAft>
              <a:defRPr sz="3000" b="1">
                <a:solidFill>
                  <a:schemeClr val="tx1"/>
                </a:solidFill>
                <a:latin typeface="Arial" charset="0"/>
              </a:defRPr>
            </a:lvl7pPr>
            <a:lvl8pPr marL="3429000" indent="-228600" eaLnBrk="0" fontAlgn="base" hangingPunct="0">
              <a:lnSpc>
                <a:spcPct val="90000"/>
              </a:lnSpc>
              <a:spcBef>
                <a:spcPct val="0"/>
              </a:spcBef>
              <a:spcAft>
                <a:spcPct val="0"/>
              </a:spcAft>
              <a:defRPr sz="3000" b="1">
                <a:solidFill>
                  <a:schemeClr val="tx1"/>
                </a:solidFill>
                <a:latin typeface="Arial" charset="0"/>
              </a:defRPr>
            </a:lvl8pPr>
            <a:lvl9pPr marL="3886200" indent="-228600" eaLnBrk="0" fontAlgn="base" hangingPunct="0">
              <a:lnSpc>
                <a:spcPct val="90000"/>
              </a:lnSpc>
              <a:spcBef>
                <a:spcPct val="0"/>
              </a:spcBef>
              <a:spcAft>
                <a:spcPct val="0"/>
              </a:spcAft>
              <a:defRPr sz="3000" b="1">
                <a:solidFill>
                  <a:schemeClr val="tx1"/>
                </a:solidFill>
                <a:latin typeface="Arial" charset="0"/>
              </a:defRPr>
            </a:lvl9pPr>
          </a:lstStyle>
          <a:p>
            <a:pPr algn="ctr">
              <a:lnSpc>
                <a:spcPct val="100000"/>
              </a:lnSpc>
            </a:pPr>
            <a:r>
              <a:rPr lang="en-US" altLang="en-US" sz="900" b="0">
                <a:solidFill>
                  <a:srgbClr val="000000"/>
                </a:solidFill>
              </a:rPr>
              <a:t>Management Center for Cisco Security Agents</a:t>
            </a:r>
          </a:p>
          <a:p>
            <a:pPr eaLnBrk="1" hangingPunct="1">
              <a:lnSpc>
                <a:spcPct val="100000"/>
              </a:lnSpc>
              <a:spcBef>
                <a:spcPct val="50000"/>
              </a:spcBef>
            </a:pPr>
            <a:endParaRPr lang="en-US" altLang="en-US" sz="200"/>
          </a:p>
        </p:txBody>
      </p:sp>
    </p:spTree>
    <p:extLst>
      <p:ext uri="{BB962C8B-B14F-4D97-AF65-F5344CB8AC3E}">
        <p14:creationId xmlns:p14="http://schemas.microsoft.com/office/powerpoint/2010/main" val="10668320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14465</TotalTime>
  <Words>4582</Words>
  <Application>Microsoft Office PowerPoint</Application>
  <PresentationFormat>Widescreen</PresentationFormat>
  <Paragraphs>511</Paragraphs>
  <Slides>55</Slides>
  <Notes>27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Calibri</vt:lpstr>
      <vt:lpstr>Courier</vt:lpstr>
      <vt:lpstr>Garamond</vt:lpstr>
      <vt:lpstr>Goudy Old Style</vt:lpstr>
      <vt:lpstr>Helvetica</vt:lpstr>
      <vt:lpstr>Times</vt:lpstr>
      <vt:lpstr>Times New Roman</vt:lpstr>
      <vt:lpstr>Wingdings</vt:lpstr>
      <vt:lpstr>SavonVTI</vt:lpstr>
      <vt:lpstr>Intrusion Detection and Prevention</vt:lpstr>
      <vt:lpstr>Intrusion Detection Systems (IDSs)</vt:lpstr>
      <vt:lpstr>Intrusion Prevention Systems (IPSs)</vt:lpstr>
      <vt:lpstr>IDS vs IPS</vt:lpstr>
      <vt:lpstr>IDS vs IPS (2)</vt:lpstr>
      <vt:lpstr>IDS vs IPS (3)</vt:lpstr>
      <vt:lpstr>IDS Requirements</vt:lpstr>
      <vt:lpstr>Network-Based Implementation</vt:lpstr>
      <vt:lpstr>Host-Based Implementation</vt:lpstr>
      <vt:lpstr>Cisco Security Agent</vt:lpstr>
      <vt:lpstr>Comparing HIPS and Network IPS</vt:lpstr>
      <vt:lpstr>Honeypots</vt:lpstr>
      <vt:lpstr>Honeypot Deployment</vt:lpstr>
      <vt:lpstr>SNORT</vt:lpstr>
      <vt:lpstr>SNORT Rules</vt:lpstr>
      <vt:lpstr>IDS/IPS Selection Factors</vt:lpstr>
      <vt:lpstr>Understanding Triggers</vt:lpstr>
      <vt:lpstr>IDS Principles</vt:lpstr>
      <vt:lpstr>Identifying Malicious Traffic on the Network</vt:lpstr>
      <vt:lpstr>PowerPoint Presentation</vt:lpstr>
      <vt:lpstr>Possible Responses</vt:lpstr>
      <vt:lpstr>PowerPoint Presentation</vt:lpstr>
      <vt:lpstr>Which Actions the Sensors Should Take</vt:lpstr>
      <vt:lpstr>Risk Rating Calculation Factors</vt:lpstr>
      <vt:lpstr>Circumventing and IDS/IPS</vt:lpstr>
      <vt:lpstr>PowerPoint Presentation</vt:lpstr>
      <vt:lpstr>Attack Lifecycle</vt:lpstr>
      <vt:lpstr>LifeCycle</vt:lpstr>
      <vt:lpstr>Lifecycle</vt:lpstr>
      <vt:lpstr>Lifecycle</vt:lpstr>
      <vt:lpstr>Lifecycle</vt:lpstr>
      <vt:lpstr>INCIDENT RESPONSE</vt:lpstr>
      <vt:lpstr>INCIDENT RESPONSE</vt:lpstr>
      <vt:lpstr>INCIDENT RESPONSE</vt:lpstr>
      <vt:lpstr>INCIDENT RESPONSE</vt:lpstr>
      <vt:lpstr>INCIDENT RESPONSE</vt:lpstr>
      <vt:lpstr>INCIDENT RESPONSE</vt:lpstr>
      <vt:lpstr>INCIDENT RESPONSE</vt:lpstr>
      <vt:lpstr>Incident Response Plan (IRP)</vt:lpstr>
      <vt:lpstr>Stage 1: Preparation</vt:lpstr>
      <vt:lpstr>Stage 1: Preparation</vt:lpstr>
      <vt:lpstr>Preparation - Data Collection</vt:lpstr>
      <vt:lpstr>Incidents may include…</vt:lpstr>
      <vt:lpstr>Preparation - Skills</vt:lpstr>
      <vt:lpstr>Preparation – Appropriate Authority</vt:lpstr>
      <vt:lpstr>Stage 2 - Identification</vt:lpstr>
      <vt:lpstr>Identification - Triage</vt:lpstr>
      <vt:lpstr>Identification - Chain of Custody</vt:lpstr>
      <vt:lpstr>Stage 3 - Containment</vt:lpstr>
      <vt:lpstr>Containment - Response</vt:lpstr>
      <vt:lpstr>Stage 4 - Analysis &amp; Eradication</vt:lpstr>
      <vt:lpstr>Analysis</vt:lpstr>
      <vt:lpstr>Remove root cause</vt:lpstr>
      <vt:lpstr>Recovery</vt:lpstr>
      <vt:lpstr>Stage 6: Lessons Learned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Architecture and Design</dc:title>
  <dc:creator>Chad Johnson</dc:creator>
  <cp:lastModifiedBy>Chad Johnson</cp:lastModifiedBy>
  <cp:revision>22</cp:revision>
  <dcterms:created xsi:type="dcterms:W3CDTF">2022-01-20T13:37:19Z</dcterms:created>
  <dcterms:modified xsi:type="dcterms:W3CDTF">2022-04-14T10:37:46Z</dcterms:modified>
</cp:coreProperties>
</file>